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8"/>
  </p:notesMasterIdLst>
  <p:handoutMasterIdLst>
    <p:handoutMasterId r:id="rId39"/>
  </p:handoutMasterIdLst>
  <p:sldIdLst>
    <p:sldId id="256" r:id="rId5"/>
    <p:sldId id="291" r:id="rId6"/>
    <p:sldId id="282" r:id="rId7"/>
    <p:sldId id="288" r:id="rId8"/>
    <p:sldId id="308" r:id="rId9"/>
    <p:sldId id="277" r:id="rId10"/>
    <p:sldId id="278" r:id="rId11"/>
    <p:sldId id="290" r:id="rId12"/>
    <p:sldId id="286" r:id="rId13"/>
    <p:sldId id="284" r:id="rId14"/>
    <p:sldId id="289" r:id="rId15"/>
    <p:sldId id="281" r:id="rId16"/>
    <p:sldId id="280" r:id="rId17"/>
    <p:sldId id="293" r:id="rId18"/>
    <p:sldId id="309" r:id="rId19"/>
    <p:sldId id="295" r:id="rId20"/>
    <p:sldId id="296" r:id="rId21"/>
    <p:sldId id="310" r:id="rId22"/>
    <p:sldId id="311" r:id="rId23"/>
    <p:sldId id="312" r:id="rId24"/>
    <p:sldId id="313" r:id="rId25"/>
    <p:sldId id="314" r:id="rId26"/>
    <p:sldId id="315" r:id="rId27"/>
    <p:sldId id="316" r:id="rId28"/>
    <p:sldId id="326" r:id="rId29"/>
    <p:sldId id="318" r:id="rId30"/>
    <p:sldId id="319" r:id="rId31"/>
    <p:sldId id="320" r:id="rId32"/>
    <p:sldId id="321" r:id="rId33"/>
    <p:sldId id="322" r:id="rId34"/>
    <p:sldId id="323" r:id="rId35"/>
    <p:sldId id="324" r:id="rId36"/>
    <p:sldId id="32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D5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55160" autoAdjust="0"/>
  </p:normalViewPr>
  <p:slideViewPr>
    <p:cSldViewPr snapToGrid="0">
      <p:cViewPr varScale="1">
        <p:scale>
          <a:sx n="39" d="100"/>
          <a:sy n="39" d="100"/>
        </p:scale>
        <p:origin x="-1344" y="-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88"/>
    </p:cViewPr>
  </p:sorterViewPr>
  <p:notesViewPr>
    <p:cSldViewPr snapToGrid="0">
      <p:cViewPr varScale="1">
        <p:scale>
          <a:sx n="56" d="100"/>
          <a:sy n="56" d="100"/>
        </p:scale>
        <p:origin x="-285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20-Mar-18</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dirty="0"/>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20-Mar-18</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1"/>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a:p>
        </p:txBody>
      </p:sp>
      <p:sp>
        <p:nvSpPr>
          <p:cNvPr id="4" name="Slide Number Placeholder 3"/>
          <p:cNvSpPr>
            <a:spLocks noGrp="1"/>
          </p:cNvSpPr>
          <p:nvPr>
            <p:ph type="sldNum" sz="quarter" idx="10"/>
          </p:nvPr>
        </p:nvSpPr>
        <p:spPr/>
        <p:txBody>
          <a:bodyPr/>
          <a:lstStyle/>
          <a:p>
            <a:fld id="{7FB667E1-E601-4AAF-B95C-B25720D70A60}" type="slidenum">
              <a:rPr lang="sr-Latn-RS" smtClean="0"/>
              <a:t>1</a:t>
            </a:fld>
            <a:endParaRPr lang="sr-Latn-RS" dirty="0"/>
          </a:p>
        </p:txBody>
      </p:sp>
    </p:spTree>
    <p:extLst>
      <p:ext uri="{BB962C8B-B14F-4D97-AF65-F5344CB8AC3E}">
        <p14:creationId xmlns:p14="http://schemas.microsoft.com/office/powerpoint/2010/main" val="454364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Resekcija</a:t>
            </a:r>
            <a:r>
              <a:rPr lang="sr-Latn-RS" baseline="0" dirty="0"/>
              <a:t> metastaza u plućima koje potiču od kolorektalnog karcinoma, sarkoma, renal cell karcinoma i dr. donosi 5-ogodišnje preživljanje od preko 20%, s tim što su rezultati različiti za različite histologije.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10</a:t>
            </a:fld>
            <a:endParaRPr lang="sr-Latn-RS" dirty="0"/>
          </a:p>
        </p:txBody>
      </p:sp>
    </p:spTree>
    <p:extLst>
      <p:ext uri="{BB962C8B-B14F-4D97-AF65-F5344CB8AC3E}">
        <p14:creationId xmlns:p14="http://schemas.microsoft.com/office/powerpoint/2010/main" val="215513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dirty="0"/>
              <a:t>Naravno, svi pacijenti sa oligometastazama nisu kandidati za hirurško lečenje</a:t>
            </a:r>
            <a:r>
              <a:rPr lang="sr-Latn-RS" baseline="0" dirty="0"/>
              <a:t> i s</a:t>
            </a:r>
            <a:r>
              <a:rPr lang="sr-Latn-RS" noProof="0" dirty="0"/>
              <a:t>elekcija pacijenata je vrlo važna</a:t>
            </a:r>
            <a:r>
              <a:rPr lang="sr-Latn-RS" baseline="0" noProof="0" dirty="0"/>
              <a:t>, jer pravilna selekcija dovodi do boljih rezultata. Identifikovani zajednički prognostiči faktori iz studija sa resekcijom metastaza u plućima i jetri obuhvataju: </a:t>
            </a:r>
            <a:r>
              <a:rPr lang="sr-Latn-RS" baseline="0" dirty="0"/>
              <a:t>broj i veličinu metastaza, broj metastatskih mesta, vreme od lečenja primarnog tumora do pojave metastaza i adekvatnost resekcije. Takođe, kao značajna se pokazala i histologija tumora a značajni su i faktori vezani za pacijenta, kao što su starost, performans status i komorbiditeti.</a:t>
            </a:r>
          </a:p>
        </p:txBody>
      </p:sp>
      <p:sp>
        <p:nvSpPr>
          <p:cNvPr id="4" name="Slide Number Placeholder 3"/>
          <p:cNvSpPr>
            <a:spLocks noGrp="1"/>
          </p:cNvSpPr>
          <p:nvPr>
            <p:ph type="sldNum" sz="quarter" idx="10"/>
          </p:nvPr>
        </p:nvSpPr>
        <p:spPr/>
        <p:txBody>
          <a:bodyPr/>
          <a:lstStyle/>
          <a:p>
            <a:fld id="{7FB667E1-E601-4AAF-B95C-B25720D70A60}" type="slidenum">
              <a:rPr lang="sr-Latn-RS" smtClean="0"/>
              <a:t>11</a:t>
            </a:fld>
            <a:endParaRPr lang="sr-Latn-RS" dirty="0"/>
          </a:p>
        </p:txBody>
      </p:sp>
    </p:spTree>
    <p:extLst>
      <p:ext uri="{BB962C8B-B14F-4D97-AF65-F5344CB8AC3E}">
        <p14:creationId xmlns:p14="http://schemas.microsoft.com/office/powerpoint/2010/main" val="3524401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baseline="0" noProof="0" dirty="0"/>
              <a:t>Primer kod resekcije metastaza u plućima u studiji Pastorina i saradnika, gde je napravljen prognostički model ukupnog preživljavanja koji je uključivao resektabilnost, interval do pojave metastaza i broj metastaza. Kod dobro selektovanih pacijenata, sa jednom, resektabilnom metastazom, sa vremenom od lečenja primarne bolesti do pojave metastaza dužim od 36 meseci rezultati su značajno bolji nego kod onih sa resektabilnom bolešću, multiplim metastazama i vremenom do pojave metastaza kraćim od 36 mesci. </a:t>
            </a:r>
          </a:p>
          <a:p>
            <a:endParaRPr lang="sr-Latn-RS" baseline="0" noProof="0" dirty="0"/>
          </a:p>
          <a:p>
            <a:r>
              <a:rPr lang="sr-Latn-RS" baseline="0" noProof="0" dirty="0"/>
              <a:t>U ovom primeru petogodišnje preživljavanje je svugde iznad 20%, čak i oko 50% za najpovoljniju grupu. Period praćenja je duži od 10 godina tako da bi smo teorijski mogli tvrditi da su neki od ovih pacijenata čak i izlečeni!</a:t>
            </a:r>
          </a:p>
          <a:p>
            <a:endParaRPr lang="sr-Latn-RS" baseline="0" noProof="0" dirty="0"/>
          </a:p>
          <a:p>
            <a:endParaRPr lang="sr-Latn-RS" baseline="0" noProof="0" dirty="0"/>
          </a:p>
          <a:p>
            <a:endParaRPr lang="sr-Latn-RS" baseline="0" noProof="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12</a:t>
            </a:fld>
            <a:endParaRPr lang="sr-Latn-RS" dirty="0"/>
          </a:p>
        </p:txBody>
      </p:sp>
    </p:spTree>
    <p:extLst>
      <p:ext uri="{BB962C8B-B14F-4D97-AF65-F5344CB8AC3E}">
        <p14:creationId xmlns:p14="http://schemas.microsoft.com/office/powerpoint/2010/main" val="2769621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Drugu opciju u lokalnoj</a:t>
            </a:r>
            <a:r>
              <a:rPr lang="sr-Latn-RS" baseline="0" dirty="0"/>
              <a:t> terapiji metastaza predstavlja radioterapija. </a:t>
            </a:r>
          </a:p>
          <a:p>
            <a:endParaRPr lang="sr-Latn-RS" baseline="0" dirty="0"/>
          </a:p>
          <a:p>
            <a:r>
              <a:rPr lang="sr-Latn-RS" baseline="0" dirty="0"/>
              <a:t>Tehnički napredak je omogućio razvoj veoma precizne radioterapije u vidu stereotaksične radioterapije. Najpre je razvijena stereotaksična radiohirurgija za lečenje tumora u mozgu, a kasnije i stereotaksična radioterapija ekstrakranijalnih mesta (stereotactic body radiotherapy-SBRT) o kojoj ću dalje govoriti.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13</a:t>
            </a:fld>
            <a:endParaRPr lang="sr-Latn-RS" dirty="0"/>
          </a:p>
        </p:txBody>
      </p:sp>
    </p:spTree>
    <p:extLst>
      <p:ext uri="{BB962C8B-B14F-4D97-AF65-F5344CB8AC3E}">
        <p14:creationId xmlns:p14="http://schemas.microsoft.com/office/powerpoint/2010/main" val="3065191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Po definiciji,</a:t>
            </a:r>
            <a:r>
              <a:rPr lang="sr-Latn-RS" baseline="0" dirty="0"/>
              <a:t> SBRT je metod transkutane radioterapije koji se koristi za veoma preciznu isporuku visokih doza zračenja na ekstrakranijalna mesta, uz pomoć jedne ili malog broja frakcija. </a:t>
            </a:r>
          </a:p>
          <a:p>
            <a:endParaRPr lang="sr-Latn-RS" baseline="0" dirty="0"/>
          </a:p>
          <a:p>
            <a:r>
              <a:rPr lang="sr-Latn-RS" baseline="0" dirty="0"/>
              <a:t>Ova tehnika nam omogućava isporuku visoke doze zračenja na metu uz strm gradijent doze van mete i poštedu okolnih tkiva.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14</a:t>
            </a:fld>
            <a:endParaRPr lang="sr-Latn-RS" dirty="0"/>
          </a:p>
        </p:txBody>
      </p:sp>
    </p:spTree>
    <p:extLst>
      <p:ext uri="{BB962C8B-B14F-4D97-AF65-F5344CB8AC3E}">
        <p14:creationId xmlns:p14="http://schemas.microsoft.com/office/powerpoint/2010/main" val="18640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Radiobiologija</a:t>
            </a:r>
            <a:r>
              <a:rPr lang="sr-Latn-RS" baseline="0" dirty="0" smtClean="0"/>
              <a:t> koja leži iza standardno frakcionirane radioterapije je objašnjena LQ modelom. Međutim, radiobiologija visokih pojedinačnih doza nije potpuno jasna i primena LQ modela za pojedinačne doze veće od 8Gy, negde čak i 5Gy, je kontraverzna. </a:t>
            </a:r>
          </a:p>
          <a:p>
            <a:endParaRPr lang="sr-Latn-RS" baseline="0" dirty="0" smtClean="0"/>
          </a:p>
          <a:p>
            <a:r>
              <a:rPr lang="sr-Latn-RS" baseline="0" dirty="0" smtClean="0"/>
              <a:t>Pored oštećenja DNK, što je najznačajniji citotoksični efekat kod standardno frakcionirane radioterapije, kod SBRT izgleda učešća uzimaju i drugi mehanizmi - oštećenje tumorske mikrovaskulature, vaskularnih endotelnih ćelija i imunološki mehanizmi tj. aktivacija imunskog sistema pacijenta. </a:t>
            </a:r>
          </a:p>
          <a:p>
            <a:endParaRPr lang="sr-Latn-RS" baseline="0" dirty="0" smtClean="0"/>
          </a:p>
          <a:p>
            <a:r>
              <a:rPr lang="sr-Latn-RS" baseline="0" dirty="0" smtClean="0"/>
              <a:t>Ponuđene su i modifikacije standardnog LQ modela, kao što su generalizovani LQ model i univerzalna kriva preživljavanja, koji daju bolje rezultate u predviđanju efekta visokih doza po frakciji, ali za sada rezultati kliničkih studija pokazuju da je LQ model adekvatan za objašnjenje efikasnosti stereotaksične radioterapije. </a:t>
            </a:r>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15</a:t>
            </a:fld>
            <a:endParaRPr lang="sr-Latn-RS" dirty="0"/>
          </a:p>
        </p:txBody>
      </p:sp>
    </p:spTree>
    <p:extLst>
      <p:ext uri="{BB962C8B-B14F-4D97-AF65-F5344CB8AC3E}">
        <p14:creationId xmlns:p14="http://schemas.microsoft.com/office/powerpoint/2010/main" val="5705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Pacijenti</a:t>
            </a:r>
            <a:r>
              <a:rPr lang="sr-Latn-RS" baseline="0" dirty="0"/>
              <a:t> najčešće tretirani SBRT su oni sa metastazama u plućima ili jetri. Rezultati pokazuju na dobru lokalnu kontrolu nakon 2 godine. </a:t>
            </a:r>
          </a:p>
          <a:p>
            <a:endParaRPr lang="sr-Latn-RS" baseline="0" dirty="0"/>
          </a:p>
          <a:p>
            <a:r>
              <a:rPr lang="sr-Latn-RS" baseline="0" dirty="0"/>
              <a:t>Kod metastaza u plućima se dvogodišnaj lokalna kontrola kreće oko 80-90%</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16</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Kod</a:t>
            </a:r>
            <a:r>
              <a:rPr lang="sr-Latn-RS" baseline="0" dirty="0"/>
              <a:t> metastaza u jetri je dvogodišnja lokalna kontrola nakon SBRT nešto niža nego kod metastaza u plućima ali često </a:t>
            </a:r>
            <a:r>
              <a:rPr lang="sr-Latn-RS" baseline="0" dirty="0" smtClean="0"/>
              <a:t>dostiže </a:t>
            </a:r>
            <a:r>
              <a:rPr lang="sr-Latn-RS" baseline="0" dirty="0"/>
              <a:t>nivo oko 80-90%.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17</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Obzirom da ovde govorimo o personalizovanoj radioterapiji</a:t>
            </a:r>
            <a:r>
              <a:rPr lang="sr-Latn-RS" baseline="0" dirty="0"/>
              <a:t> veoma je bitno znati koga uopšte treba lečiti pomoću SBRT! </a:t>
            </a:r>
          </a:p>
          <a:p>
            <a:endParaRPr lang="sr-Latn-RS" baseline="0" dirty="0"/>
          </a:p>
          <a:p>
            <a:r>
              <a:rPr lang="sr-Latn-RS" baseline="0" dirty="0"/>
              <a:t>Za sada nemamo definitvne modele i faktore o tome koga treba lečiti ali istraživanja pokazuju dosta preklapanja između hirurgije i radioterapije u oligometastatskoj bolesti. Ti faktori se uglavnom odnose na karakteristike bolesti u smislu njene veličine i vremena nastanka, kao i samog pacijenta. </a:t>
            </a:r>
          </a:p>
        </p:txBody>
      </p:sp>
      <p:sp>
        <p:nvSpPr>
          <p:cNvPr id="4" name="Slide Number Placeholder 3"/>
          <p:cNvSpPr>
            <a:spLocks noGrp="1"/>
          </p:cNvSpPr>
          <p:nvPr>
            <p:ph type="sldNum" sz="quarter" idx="10"/>
          </p:nvPr>
        </p:nvSpPr>
        <p:spPr/>
        <p:txBody>
          <a:bodyPr/>
          <a:lstStyle/>
          <a:p>
            <a:fld id="{7FB667E1-E601-4AAF-B95C-B25720D70A60}" type="slidenum">
              <a:rPr lang="sr-Latn-RS" smtClean="0"/>
              <a:t>18</a:t>
            </a:fld>
            <a:endParaRPr lang="sr-Latn-RS" dirty="0"/>
          </a:p>
        </p:txBody>
      </p:sp>
    </p:spTree>
    <p:extLst>
      <p:ext uri="{BB962C8B-B14F-4D97-AF65-F5344CB8AC3E}">
        <p14:creationId xmlns:p14="http://schemas.microsoft.com/office/powerpoint/2010/main" val="2186202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Ovde su</a:t>
            </a:r>
            <a:r>
              <a:rPr lang="sr-Latn-RS" baseline="0" dirty="0" smtClean="0"/>
              <a:t> poredjeni pacijenti sa metastazama na različitim lokalizacijama. Što se tiče </a:t>
            </a:r>
            <a:r>
              <a:rPr lang="sr-Latn-RS" dirty="0" smtClean="0"/>
              <a:t>perioda</a:t>
            </a:r>
            <a:r>
              <a:rPr lang="sr-Latn-RS" baseline="0" dirty="0" smtClean="0"/>
              <a:t> do progresije bolesti, postoji statistički značajna razlika između pacijenata sa 1-3 metastaze i onih sa 4-5.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19</a:t>
            </a:fld>
            <a:endParaRPr lang="sr-Latn-RS" dirty="0"/>
          </a:p>
        </p:txBody>
      </p:sp>
    </p:spTree>
    <p:extLst>
      <p:ext uri="{BB962C8B-B14F-4D97-AF65-F5344CB8AC3E}">
        <p14:creationId xmlns:p14="http://schemas.microsoft.com/office/powerpoint/2010/main" val="397852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dirty="0">
                <a:solidFill>
                  <a:schemeClr val="tx1"/>
                </a:solidFill>
                <a:latin typeface="+mn-lt"/>
                <a:ea typeface="+mn-ea"/>
                <a:cs typeface="+mn-cs"/>
              </a:rPr>
              <a:t>Uopšteno gledajući, prisustvo metastaza označava neizlečivu bolest. Lečenje podrazumeva najčešće primenu sistemske terapije u cilju produženja života i olakšavanja simptoma. </a:t>
            </a:r>
          </a:p>
          <a:p>
            <a:endParaRPr lang="sr-Latn-RS" sz="1200" b="0" i="0" u="none" strike="noStrike" kern="1200" baseline="0" dirty="0">
              <a:solidFill>
                <a:schemeClr val="tx1"/>
              </a:solidFill>
              <a:latin typeface="+mn-lt"/>
              <a:ea typeface="+mn-ea"/>
              <a:cs typeface="+mn-cs"/>
            </a:endParaRPr>
          </a:p>
          <a:p>
            <a:r>
              <a:rPr lang="sr-Latn-RS" sz="1200" b="0" i="0" u="none" strike="noStrike" kern="1200" baseline="0" dirty="0">
                <a:solidFill>
                  <a:schemeClr val="tx1"/>
                </a:solidFill>
                <a:latin typeface="+mn-lt"/>
                <a:ea typeface="+mn-ea"/>
                <a:cs typeface="+mn-cs"/>
              </a:rPr>
              <a:t>Međutim, uočeno je da se tok bolesti kod pacijenata sa metastazama razlikuje! Tačnije, oni pacijenti sa malim brojem metastaza često imaju indolentniji tok bolesti! Koncept koji leži iza ovoga je ustanovljen na osnovu hirurških serija sa resekcijama ograničenog broja metastaza u plućima i jetri. </a:t>
            </a:r>
          </a:p>
          <a:p>
            <a:endParaRPr lang="sr-Latn-R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FB667E1-E601-4AAF-B95C-B25720D70A60}" type="slidenum">
              <a:rPr lang="sr-Latn-RS" smtClean="0"/>
              <a:t>2</a:t>
            </a:fld>
            <a:endParaRPr lang="sr-Latn-RS" dirty="0"/>
          </a:p>
        </p:txBody>
      </p:sp>
    </p:spTree>
    <p:extLst>
      <p:ext uri="{BB962C8B-B14F-4D97-AF65-F5344CB8AC3E}">
        <p14:creationId xmlns:p14="http://schemas.microsoft.com/office/powerpoint/2010/main" val="2895418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Još</a:t>
            </a:r>
            <a:r>
              <a:rPr lang="sr-Latn-RS" baseline="0" dirty="0" smtClean="0"/>
              <a:t> jedan studija koja je došla do istog zaključka, tiče se pacijenata koji imaju metastaze u kostima od karcinoma prostate. </a:t>
            </a:r>
            <a:r>
              <a:rPr lang="sr-Latn-RS" dirty="0" smtClean="0"/>
              <a:t>U ovoj studiji je pokazano da pacijenti s 1 metastazom</a:t>
            </a:r>
            <a:r>
              <a:rPr lang="sr-Latn-RS" baseline="0" dirty="0" smtClean="0"/>
              <a:t> u kostima od karcinoma prostate imaju značajno manji mortalitet od onih sa više od 3 metastaze u kostima.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20</a:t>
            </a:fld>
            <a:endParaRPr lang="sr-Latn-RS" dirty="0"/>
          </a:p>
        </p:txBody>
      </p:sp>
    </p:spTree>
    <p:extLst>
      <p:ext uri="{BB962C8B-B14F-4D97-AF65-F5344CB8AC3E}">
        <p14:creationId xmlns:p14="http://schemas.microsoft.com/office/powerpoint/2010/main" val="1592848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Ovo nisu</a:t>
            </a:r>
            <a:r>
              <a:rPr lang="sr-Latn-RS" baseline="0" dirty="0" smtClean="0"/>
              <a:t> podaci iz radioterapijske studije ali se takođe tiču opterećenosti bolešću u smislu broja metastatski zahvaćenih organa, pa bi se mogli iskoristiti u selekciji pacijenata. Ovo su podaci FLEX trajala, kod pacijenata sa </a:t>
            </a:r>
            <a:r>
              <a:rPr lang="sr-Latn-RS" dirty="0" smtClean="0"/>
              <a:t>uznapredovalim</a:t>
            </a:r>
            <a:r>
              <a:rPr lang="sr-Latn-RS" baseline="0" dirty="0" smtClean="0"/>
              <a:t> </a:t>
            </a:r>
            <a:r>
              <a:rPr lang="sr-Latn-RS" dirty="0" smtClean="0"/>
              <a:t>nesitnoćelijskim karcinomom</a:t>
            </a:r>
            <a:r>
              <a:rPr lang="sr-Latn-RS" baseline="0" dirty="0" smtClean="0"/>
              <a:t> pluća koji su primali paljiativnu HT sa ili bez Cetuximaba. Pacijenti koji su imali zahvaćen samo jedan organ su imali bolje preživaljavanje.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21</a:t>
            </a:fld>
            <a:endParaRPr lang="sr-Latn-RS" dirty="0"/>
          </a:p>
        </p:txBody>
      </p:sp>
    </p:spTree>
    <p:extLst>
      <p:ext uri="{BB962C8B-B14F-4D97-AF65-F5344CB8AC3E}">
        <p14:creationId xmlns:p14="http://schemas.microsoft.com/office/powerpoint/2010/main" val="2358323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Pominjali</a:t>
            </a:r>
            <a:r>
              <a:rPr lang="sr-Latn-RS" baseline="0" dirty="0" smtClean="0"/>
              <a:t> smo sličnost prognostikih faktora kod pacijenata koji se leče hirurški ili zračnom terapijom. Ovde je pokazano da je period do pojave metastaza značajan faktor preživaljavanja, što se poklapa sa pomenutim radom o resekciji metastaza u plućima.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22</a:t>
            </a:fld>
            <a:endParaRPr lang="sr-Latn-RS" dirty="0"/>
          </a:p>
        </p:txBody>
      </p:sp>
    </p:spTree>
    <p:extLst>
      <p:ext uri="{BB962C8B-B14F-4D97-AF65-F5344CB8AC3E}">
        <p14:creationId xmlns:p14="http://schemas.microsoft.com/office/powerpoint/2010/main" val="1404775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Ovi autori su izanalizirali preko 300 pacijenata kako bi</a:t>
            </a:r>
            <a:r>
              <a:rPr lang="sr-Latn-RS" baseline="0" dirty="0" smtClean="0"/>
              <a:t> identifikovali faktore prognoze i napravili prognostički model. Identifikovali su 5 faktora: performans status, broj, veličina i vreme pojave metastaza metasta i korišćenje HT pre SBRT. </a:t>
            </a:r>
          </a:p>
          <a:p>
            <a:endParaRPr lang="sr-Latn-RS" baseline="0" dirty="0" smtClean="0"/>
          </a:p>
        </p:txBody>
      </p:sp>
      <p:sp>
        <p:nvSpPr>
          <p:cNvPr id="4" name="Slide Number Placeholder 3"/>
          <p:cNvSpPr>
            <a:spLocks noGrp="1"/>
          </p:cNvSpPr>
          <p:nvPr>
            <p:ph type="sldNum" sz="quarter" idx="10"/>
          </p:nvPr>
        </p:nvSpPr>
        <p:spPr/>
        <p:txBody>
          <a:bodyPr/>
          <a:lstStyle/>
          <a:p>
            <a:fld id="{7FB667E1-E601-4AAF-B95C-B25720D70A60}" type="slidenum">
              <a:rPr lang="sr-Latn-RS" smtClean="0"/>
              <a:t>23</a:t>
            </a:fld>
            <a:endParaRPr lang="sr-Latn-RS" dirty="0"/>
          </a:p>
        </p:txBody>
      </p:sp>
    </p:spTree>
    <p:extLst>
      <p:ext uri="{BB962C8B-B14F-4D97-AF65-F5344CB8AC3E}">
        <p14:creationId xmlns:p14="http://schemas.microsoft.com/office/powerpoint/2010/main" val="862603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Dakle, ako pacijent ima sve dobre</a:t>
            </a:r>
            <a:r>
              <a:rPr lang="sr-Latn-RS" baseline="0" dirty="0" smtClean="0"/>
              <a:t> karakteristike (znači, dobar performans status, 1 metahronu metastazu male veličine, i koji je primao HT prethodno) medijana preživljavanja je oko 7 godina. Ako pak ima sve loše prognostičke faktore, medijana je ispod jedne godine.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24</a:t>
            </a:fld>
            <a:endParaRPr lang="sr-Latn-RS" dirty="0"/>
          </a:p>
        </p:txBody>
      </p:sp>
    </p:spTree>
    <p:extLst>
      <p:ext uri="{BB962C8B-B14F-4D97-AF65-F5344CB8AC3E}">
        <p14:creationId xmlns:p14="http://schemas.microsoft.com/office/powerpoint/2010/main" val="4124074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Ovo</a:t>
            </a:r>
            <a:r>
              <a:rPr lang="sr-Latn-RS" baseline="0" dirty="0" smtClean="0"/>
              <a:t> bi mogao biti neki zaključak o selekciji pacijenata za SBRT. U ovom radu su analizirali prognostičke faktore iz dosta studija i podelili ih u 4 </a:t>
            </a:r>
            <a:r>
              <a:rPr lang="sr-Latn-RS" baseline="0" dirty="0" smtClean="0"/>
              <a:t>kategorije: godine </a:t>
            </a:r>
            <a:r>
              <a:rPr lang="sr-Latn-RS" baseline="0" dirty="0" smtClean="0"/>
              <a:t>pacijenta (mlađi </a:t>
            </a:r>
            <a:r>
              <a:rPr lang="sr-Latn-RS" baseline="0" dirty="0" smtClean="0"/>
              <a:t>pacijenti </a:t>
            </a:r>
            <a:r>
              <a:rPr lang="sr-Latn-RS" baseline="0" dirty="0" smtClean="0"/>
              <a:t>imaju bolji ishod), opšte stanje pacijenta (pacijenti boljeg performans statusa imaju bolji ishod), tempo napredovanja tumora (što obuhvata metahronu bolest nasuprot sinhronoj, i duži nasuprot kraćem periodu do pojave metastaza), kao i opterećenost bolešću (manji broj metastaza, manji broj zahvaćenih organa i odstusvo ekstrakranijalne bolesti)</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25</a:t>
            </a:fld>
            <a:endParaRPr lang="sr-Latn-RS" dirty="0"/>
          </a:p>
        </p:txBody>
      </p:sp>
    </p:spTree>
    <p:extLst>
      <p:ext uri="{BB962C8B-B14F-4D97-AF65-F5344CB8AC3E}">
        <p14:creationId xmlns:p14="http://schemas.microsoft.com/office/powerpoint/2010/main" val="3899314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Proces SBRT teče kroz nekoliko koraka: </a:t>
            </a:r>
          </a:p>
          <a:p>
            <a:pPr marL="228600" indent="-228600">
              <a:buAutoNum type="arabicPeriod"/>
            </a:pPr>
            <a:r>
              <a:rPr lang="sr-Latn-RS" dirty="0" smtClean="0"/>
              <a:t>Pozicioniranje i imobilizacija</a:t>
            </a:r>
          </a:p>
          <a:p>
            <a:pPr marL="228600" indent="-228600">
              <a:buAutoNum type="arabicPeriod"/>
            </a:pPr>
            <a:r>
              <a:rPr lang="sr-Latn-RS" dirty="0" smtClean="0"/>
              <a:t>Simulacija</a:t>
            </a:r>
            <a:r>
              <a:rPr lang="sr-Latn-RS" baseline="0" dirty="0" smtClean="0"/>
              <a:t> odn. slikanje pacijenta </a:t>
            </a:r>
          </a:p>
          <a:p>
            <a:pPr marL="228600" indent="-228600">
              <a:buAutoNum type="arabicPeriod"/>
            </a:pPr>
            <a:r>
              <a:rPr lang="sr-Latn-RS" dirty="0" smtClean="0"/>
              <a:t>Planiranje, kada definišemo volumene</a:t>
            </a:r>
            <a:r>
              <a:rPr lang="sr-Latn-RS" baseline="0" dirty="0" smtClean="0"/>
              <a:t> a fizičari prave</a:t>
            </a:r>
            <a:r>
              <a:rPr lang="sr-Latn-RS" dirty="0" smtClean="0"/>
              <a:t> </a:t>
            </a:r>
            <a:r>
              <a:rPr lang="sr-Latn-RS" dirty="0"/>
              <a:t>aranžman </a:t>
            </a:r>
            <a:r>
              <a:rPr lang="sr-Latn-RS" dirty="0" smtClean="0"/>
              <a:t>polja, </a:t>
            </a:r>
          </a:p>
          <a:p>
            <a:pPr marL="228600" indent="-228600">
              <a:buAutoNum type="arabicPeriod"/>
            </a:pPr>
            <a:r>
              <a:rPr lang="sr-Latn-RS" dirty="0" smtClean="0"/>
              <a:t>Pozicioniranje</a:t>
            </a:r>
            <a:r>
              <a:rPr lang="sr-Latn-RS" baseline="0" dirty="0" smtClean="0"/>
              <a:t> na aparatu</a:t>
            </a:r>
            <a:endParaRPr lang="sr-Latn-RS" baseline="0" dirty="0"/>
          </a:p>
          <a:p>
            <a:pPr marL="228600" indent="-228600">
              <a:buAutoNum type="arabicPeriod"/>
            </a:pPr>
            <a:r>
              <a:rPr lang="sr-Latn-RS" dirty="0" smtClean="0"/>
              <a:t>Zračenje</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en-US" smtClean="0"/>
              <a:t>26</a:t>
            </a:fld>
            <a:endParaRPr lang="en-US" dirty="0"/>
          </a:p>
        </p:txBody>
      </p:sp>
    </p:spTree>
    <p:extLst>
      <p:ext uri="{BB962C8B-B14F-4D97-AF65-F5344CB8AC3E}">
        <p14:creationId xmlns:p14="http://schemas.microsoft.com/office/powerpoint/2010/main" val="3094024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baseline="0" dirty="0" smtClean="0"/>
              <a:t>Prilikom pozicioniranja se mora omogućiti sigurna pozicija koja se može </a:t>
            </a:r>
            <a:r>
              <a:rPr lang="sr-Latn-RS" dirty="0" smtClean="0"/>
              <a:t>reprodukovati tokom svake seanse, uz adekvatan komfor pacijenta. Pacijent se</a:t>
            </a:r>
            <a:r>
              <a:rPr lang="sr-Latn-RS" baseline="0" dirty="0" smtClean="0"/>
              <a:t> stavlja u specijalno napravljne imobilizacioni sistem, odn. ram, i precizno pozicionira u stereotaksični koordinatni sistem. Ovde se vidi i kompresija stomaka koja služi za ogranicavanje respiratornih pokreta.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27</a:t>
            </a:fld>
            <a:endParaRPr lang="sr-Latn-RS" dirty="0"/>
          </a:p>
        </p:txBody>
      </p:sp>
    </p:spTree>
    <p:extLst>
      <p:ext uri="{BB962C8B-B14F-4D97-AF65-F5344CB8AC3E}">
        <p14:creationId xmlns:p14="http://schemas.microsoft.com/office/powerpoint/2010/main" val="19603294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baseline="0" dirty="0" smtClean="0"/>
              <a:t>Simulacijom dobijamo slike na osnovu kojih ćemo planirati zračenje, a tom prilikom pratimo i merimo pomeranje tumora, bilo zbog respiratornih pokreta, bilo zbog</a:t>
            </a:r>
            <a:r>
              <a:rPr lang="sr-Latn-RS" dirty="0" smtClean="0"/>
              <a:t> kretanja samog tumora odn. mete unutar tela. </a:t>
            </a:r>
          </a:p>
          <a:p>
            <a:pPr marL="0" marR="0" indent="0" algn="l" defTabSz="914400" rtl="0" eaLnBrk="1" fontAlgn="auto" latinLnBrk="0" hangingPunct="1">
              <a:lnSpc>
                <a:spcPct val="100000"/>
              </a:lnSpc>
              <a:spcBef>
                <a:spcPts val="0"/>
              </a:spcBef>
              <a:spcAft>
                <a:spcPts val="0"/>
              </a:spcAft>
              <a:buClrTx/>
              <a:buSzTx/>
              <a:buFontTx/>
              <a:buNone/>
              <a:tabLst/>
              <a:defRPr/>
            </a:pPr>
            <a:endParaRPr lang="sr-Latn-R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r-Latn-RS" dirty="0" smtClean="0"/>
              <a:t>Ovde</a:t>
            </a:r>
            <a:r>
              <a:rPr lang="sr-Latn-RS" baseline="0" dirty="0" smtClean="0"/>
              <a:t> odlučujemo na koji način ćemo rešiti problem pomeranja tumora i imamo na raspolaganju različite metode: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sr-Latn-RS" baseline="0" dirty="0" smtClean="0"/>
              <a:t>Gating: pacijent slobodno diše, prati se respiratorni ciklus i pacijent zrači samo u određenoj fazi ciklusa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sr-Latn-RS" baseline="0" dirty="0" smtClean="0"/>
              <a:t>Tracking: označava pomeranje samog izvora zračenja tokom seanse, koji tako prati pomeranje tumora. U tumor se obično prethodno stavljaju markeri odn. koje sistem može da prepozna</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sr-Latn-RS" baseline="0" dirty="0" smtClean="0"/>
              <a:t>Dampening: obuhvata dva načina-zadržavanje daha i kompresiju stomaka. </a:t>
            </a:r>
          </a:p>
          <a:p>
            <a:pPr marL="0" marR="0" indent="0" algn="l" defTabSz="914400" rtl="0" eaLnBrk="1" fontAlgn="auto" latinLnBrk="0" hangingPunct="1">
              <a:lnSpc>
                <a:spcPct val="100000"/>
              </a:lnSpc>
              <a:spcBef>
                <a:spcPts val="0"/>
              </a:spcBef>
              <a:spcAft>
                <a:spcPts val="0"/>
              </a:spcAft>
              <a:buClrTx/>
              <a:buSzTx/>
              <a:buFontTx/>
              <a:buNone/>
              <a:tabLst/>
              <a:defRPr/>
            </a:pPr>
            <a:endParaRPr lang="sr-Latn-R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r-Latn-RS" baseline="0" dirty="0" smtClean="0"/>
              <a:t>U svakom slučaju, i simulacija i samo zračenje moraju koristiti isti metod praćenja pomeranja mete.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28</a:t>
            </a:fld>
            <a:endParaRPr lang="sr-Latn-RS" dirty="0"/>
          </a:p>
        </p:txBody>
      </p:sp>
    </p:spTree>
    <p:extLst>
      <p:ext uri="{BB962C8B-B14F-4D97-AF65-F5344CB8AC3E}">
        <p14:creationId xmlns:p14="http://schemas.microsoft.com/office/powerpoint/2010/main" val="1013637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Delineacija se vrši prema ICRU 50 i 62</a:t>
            </a:r>
            <a:r>
              <a:rPr lang="sr-Latn-RS" baseline="0" dirty="0" smtClean="0"/>
              <a:t> a p</a:t>
            </a:r>
            <a:r>
              <a:rPr lang="sr-Latn-RS" dirty="0" smtClean="0"/>
              <a:t>rilikom delineacije i planiranja se vodi računa da se u zračni volumen obuhvati samo</a:t>
            </a:r>
            <a:r>
              <a:rPr lang="sr-Latn-RS" baseline="0" dirty="0" smtClean="0"/>
              <a:t> tumor uz minimalno uključuvanje okolnog zdravog tkiva. CTV i GTV su u ovom slučaju često identični ili postoji minimalna margina. Varijacija u položaju tumora zbog respiracija, punoće organa ili pomeranja samog tumora se obuhvataju ITV konturom, dok je u PTV obuhvaćeno sve to uz marginu zbog set-up greške.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29</a:t>
            </a:fld>
            <a:endParaRPr lang="sr-Latn-RS" dirty="0"/>
          </a:p>
        </p:txBody>
      </p:sp>
    </p:spTree>
    <p:extLst>
      <p:ext uri="{BB962C8B-B14F-4D97-AF65-F5344CB8AC3E}">
        <p14:creationId xmlns:p14="http://schemas.microsoft.com/office/powerpoint/2010/main" val="3153351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određen broj pacijenata sa metastatskom bolešću ima metastaze ograničene</a:t>
            </a:r>
            <a:r>
              <a:rPr lang="sr-Latn-RS" baseline="0" dirty="0"/>
              <a:t> u broju i lokalizacijama. Ovo je ujedno i definicija oligometastatske bolesti, termin koji su predložili </a:t>
            </a:r>
            <a:r>
              <a:rPr lang="sr-Latn-RS" dirty="0"/>
              <a:t>Semjuel Helman i Ralf Wajhselbaum 1995. godine.</a:t>
            </a:r>
          </a:p>
          <a:p>
            <a:endParaRPr lang="sr-Latn-RS" dirty="0"/>
          </a:p>
          <a:p>
            <a:r>
              <a:rPr lang="sr-Latn-RS" baseline="0" dirty="0"/>
              <a:t>Iza ove definicije krije se fundamentalna teorija biologije kancera uopšte, što ovde možemo videti na nekim mestima: </a:t>
            </a:r>
            <a:r>
              <a:rPr lang="sr-Latn-RS" dirty="0"/>
              <a:t>višestepena priroda progresije kancera, rana faza progresije tumora itd… </a:t>
            </a:r>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a:t>
            </a:fld>
            <a:endParaRPr lang="sr-Latn-RS" dirty="0"/>
          </a:p>
        </p:txBody>
      </p:sp>
    </p:spTree>
    <p:extLst>
      <p:ext uri="{BB962C8B-B14F-4D97-AF65-F5344CB8AC3E}">
        <p14:creationId xmlns:p14="http://schemas.microsoft.com/office/powerpoint/2010/main" val="3751580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Ovde vidimo aranžman</a:t>
            </a:r>
            <a:r>
              <a:rPr lang="sr-Latn-RS" baseline="0" dirty="0" smtClean="0"/>
              <a:t> polja i doznu distribuciju. Polja su nekoplanarna i ima ih puno kako bi se dobila ovakva dozna disribucija, sa velikom dozom na tumor i brzim padom doze u okolnom tkivu.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30</a:t>
            </a:fld>
            <a:endParaRPr lang="sr-Latn-RS" dirty="0"/>
          </a:p>
        </p:txBody>
      </p:sp>
    </p:spTree>
    <p:extLst>
      <p:ext uri="{BB962C8B-B14F-4D97-AF65-F5344CB8AC3E}">
        <p14:creationId xmlns:p14="http://schemas.microsoft.com/office/powerpoint/2010/main" val="1596313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Sam</a:t>
            </a:r>
            <a:r>
              <a:rPr lang="sr-Latn-RS" baseline="0" dirty="0" smtClean="0"/>
              <a:t> tretman se izvodi u prisustvu lekara koji prethodno mora proveriti da li je pacijent adekvatno pozicioniran, odnosno uraditi verifikaciju pozicije. To se radi pomoću radiografija, megavoltažnog ili kilovoltažnog imidžinga, ili pomoću markera postavljenih u sam tumor. Ovde imamo primer adekvatne pozicije, gde se markeri nalaze unutar </a:t>
            </a:r>
            <a:r>
              <a:rPr lang="sr-Latn-RS" baseline="0" dirty="0" smtClean="0"/>
              <a:t>ovih </a:t>
            </a:r>
            <a:r>
              <a:rPr lang="sr-Latn-RS" baseline="0" dirty="0" smtClean="0"/>
              <a:t>ljubičastih polja, a na drugoj strani su van tih polja, što zahteva korekciju.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31</a:t>
            </a:fld>
            <a:endParaRPr lang="sr-Latn-RS" dirty="0"/>
          </a:p>
        </p:txBody>
      </p:sp>
    </p:spTree>
    <p:extLst>
      <p:ext uri="{BB962C8B-B14F-4D97-AF65-F5344CB8AC3E}">
        <p14:creationId xmlns:p14="http://schemas.microsoft.com/office/powerpoint/2010/main" val="1596313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smtClean="0"/>
              <a:t>U </a:t>
            </a:r>
            <a:r>
              <a:rPr lang="sr-Latn-RS" smtClean="0"/>
              <a:t>zaključku</a:t>
            </a:r>
            <a:r>
              <a:rPr lang="sr-Latn-RS" baseline="0" smtClean="0"/>
              <a:t>, oligometastaze </a:t>
            </a:r>
            <a:r>
              <a:rPr lang="sr-Latn-RS" baseline="0" dirty="0" smtClean="0"/>
              <a:t>su karakterisika mnogih tumora i predstavljaju stanje sa ograničenim metastatskim kapacitetom kod koga postoji benefit od lokalne terapije a u procesu lečenja najbitnija je adekvatna selekcija pacijenata. </a:t>
            </a:r>
          </a:p>
          <a:p>
            <a:endParaRPr lang="sr-Latn-RS" baseline="0" dirty="0" smtClean="0"/>
          </a:p>
          <a:p>
            <a:r>
              <a:rPr lang="sr-Latn-RS" baseline="0" dirty="0" smtClean="0"/>
              <a:t>SBRT predstavlja dobru opciju u lečenju ovih pacijenata, sa dobrom lokalnom kontrolom i malim nivoom komplikacija. </a:t>
            </a:r>
          </a:p>
          <a:p>
            <a:endParaRPr lang="sr-Latn-RS" baseline="0" dirty="0" smtClean="0"/>
          </a:p>
          <a:p>
            <a:r>
              <a:rPr lang="sr-Latn-RS" baseline="0" dirty="0" smtClean="0"/>
              <a:t>Dalja istraživanja su neophodna u cilju bolje selekcije pacijenata odn. individualizacije terapije, kao i u clji evaluacije kombinacije SBRT sa drugim terapijskim modalitetima kao što su hemoterapija ili imunoterapija.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32</a:t>
            </a:fld>
            <a:endParaRPr lang="sr-Latn-RS" dirty="0"/>
          </a:p>
        </p:txBody>
      </p:sp>
    </p:spTree>
    <p:extLst>
      <p:ext uri="{BB962C8B-B14F-4D97-AF65-F5344CB8AC3E}">
        <p14:creationId xmlns:p14="http://schemas.microsoft.com/office/powerpoint/2010/main" val="787036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noProof="1"/>
              <a:t>Ono što je bitno shvatiti je da se oligometastatska bolest nalazi negde između lokoregionalno ograničene i široko metastatske bolesti. Znači, bolest jeste metastatska, ali ne i sistemska. Kao što smo rekli, osnova se nalazi u biologiji kancera a priča ide otprilike ovako: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noProof="1"/>
          </a:p>
          <a:p>
            <a:r>
              <a:rPr lang="sr-Latn-RS" noProof="1"/>
              <a:t>Postojale</a:t>
            </a:r>
            <a:r>
              <a:rPr lang="sr-Latn-RS" baseline="0" noProof="1"/>
              <a:t> su dve hipoteze o biologiji kancera: </a:t>
            </a:r>
          </a:p>
          <a:p>
            <a:endParaRPr lang="sr-Latn-RS" baseline="0" noProof="1"/>
          </a:p>
          <a:p>
            <a:r>
              <a:rPr lang="sr-Latn-RS" baseline="0" noProof="1"/>
              <a:t>kontinualna-koja kaže da se kancer širi određenim „redosledom“, sa jednog mesta na susedno mesto, što će reći od primarnog tumora kroz limfatike do limfnih čvorova a potom na udaljena mesta; i</a:t>
            </a:r>
          </a:p>
          <a:p>
            <a:endParaRPr lang="sr-Latn-RS" baseline="0" noProof="1"/>
          </a:p>
          <a:p>
            <a:r>
              <a:rPr lang="sr-Latn-RS" baseline="0" noProof="1"/>
              <a:t>sistemska-koja kaže da je kancer sistemska bolest i da je klinički vidljiv tumor samo manifestacija sistemske bolesti. </a:t>
            </a:r>
          </a:p>
          <a:p>
            <a:endParaRPr lang="sr-Latn-RS" baseline="0" noProof="1"/>
          </a:p>
          <a:p>
            <a:r>
              <a:rPr lang="sr-Latn-RS" noProof="1"/>
              <a:t>Semjuel Helman je predložio treću teoriju-teoriju</a:t>
            </a:r>
            <a:r>
              <a:rPr lang="sr-Latn-RS" baseline="0" noProof="1"/>
              <a:t> spektra, koja kaže da kancer predstavlja biološki spektar, od bolesti koja ostaje lokalizovana celim svojim tokom do one koja je sistemska od početka, ali sa mnogo stanja koja se nalaze negde između. </a:t>
            </a:r>
          </a:p>
        </p:txBody>
      </p:sp>
      <p:sp>
        <p:nvSpPr>
          <p:cNvPr id="4" name="Slide Number Placeholder 3"/>
          <p:cNvSpPr>
            <a:spLocks noGrp="1"/>
          </p:cNvSpPr>
          <p:nvPr>
            <p:ph type="sldNum" sz="quarter" idx="10"/>
          </p:nvPr>
        </p:nvSpPr>
        <p:spPr/>
        <p:txBody>
          <a:bodyPr/>
          <a:lstStyle/>
          <a:p>
            <a:fld id="{7FB667E1-E601-4AAF-B95C-B25720D70A60}" type="slidenum">
              <a:rPr lang="sr-Latn-RS" smtClean="0"/>
              <a:t>4</a:t>
            </a:fld>
            <a:endParaRPr lang="sr-Latn-RS" dirty="0"/>
          </a:p>
        </p:txBody>
      </p:sp>
    </p:spTree>
    <p:extLst>
      <p:ext uri="{BB962C8B-B14F-4D97-AF65-F5344CB8AC3E}">
        <p14:creationId xmlns:p14="http://schemas.microsoft.com/office/powerpoint/2010/main" val="225515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noProof="1"/>
              <a:t>Istraživanja</a:t>
            </a:r>
            <a:r>
              <a:rPr lang="sr-Latn-RS" baseline="0" noProof="1"/>
              <a:t> biologije tumora su pokazala </a:t>
            </a:r>
            <a:r>
              <a:rPr lang="sr-Latn-RS" noProof="1"/>
              <a:t>da je razvoj tumora i samo metastaziranje višestepeni proces. </a:t>
            </a:r>
            <a:r>
              <a:rPr lang="sr-Latn-RS" dirty="0"/>
              <a:t>Da bi metastazirale, tumorske ćelije moraju steći sposobnost da probiju bazalnu membranu, udju u krvotok, prežive u krvotoku, zastanu u krvotoku ciljnog organa i tu izadju iz krvotoka, onda naprave sebi odgovarajuce okruženje i tek onda proliferišu. </a:t>
            </a:r>
            <a:r>
              <a:rPr lang="sr-Latn-RS" noProof="1"/>
              <a:t>Dakle, postoje određene faze u</a:t>
            </a:r>
            <a:r>
              <a:rPr lang="sr-Latn-RS" baseline="0" noProof="1"/>
              <a:t> kojima tumor mora imati određeni KAPACITET da bi prešao na sledeću fazu i </a:t>
            </a:r>
            <a:r>
              <a:rPr lang="sr-Latn-RS" noProof="1"/>
              <a:t>tumor mora „ovladati“ čitavom paletom specifičnih karakteristika tokom svoje</a:t>
            </a:r>
            <a:r>
              <a:rPr lang="sr-Latn-RS" baseline="0" noProof="1"/>
              <a:t> evolucije </a:t>
            </a:r>
            <a:r>
              <a:rPr lang="sr-Latn-RS" noProof="1"/>
              <a:t>da bi uopšte imao mogućnost da metastazira. </a:t>
            </a:r>
          </a:p>
          <a:p>
            <a:endParaRPr lang="sr-Latn-RS" baseline="0" noProof="1"/>
          </a:p>
          <a:p>
            <a:r>
              <a:rPr lang="sr-Latn-RS" dirty="0"/>
              <a:t>Definitivne biološke karakteristike oligometastaza nisu do kraja razjašnjene. Potencijalno objašnjenje bi</a:t>
            </a:r>
            <a:r>
              <a:rPr lang="sr-Latn-RS" baseline="0" dirty="0"/>
              <a:t> bilo</a:t>
            </a:r>
            <a:r>
              <a:rPr lang="sr-Latn-RS" dirty="0"/>
              <a:t> da su oligometastaze odraz rane faze metastatskog rasta u kojoj je tumor stekao sposobnost da raste samo u jednom ili dva organa i da formira samo mali broj kolonija. Oligometastaski tumori nisu pretrpeli širok spektar genetskih promena neophodnih za proširene metastaze.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5</a:t>
            </a:fld>
            <a:endParaRPr lang="sr-Latn-RS" dirty="0"/>
          </a:p>
        </p:txBody>
      </p:sp>
    </p:spTree>
    <p:extLst>
      <p:ext uri="{BB962C8B-B14F-4D97-AF65-F5344CB8AC3E}">
        <p14:creationId xmlns:p14="http://schemas.microsoft.com/office/powerpoint/2010/main" val="247548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Sumirano,</a:t>
            </a:r>
            <a:r>
              <a:rPr lang="sr-Latn-RS" baseline="0" dirty="0"/>
              <a:t> postoji stanje izmedju lokoregionalne i proširene metastatske bolesti, kada je tumor u ranoj fazi evolucije i kada daje metastaze koje su ograničene u broju i lokalizaciji, tj. ima ograničen metastatski kapacitet. </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6</a:t>
            </a:fld>
            <a:endParaRPr lang="sr-Latn-RS" dirty="0"/>
          </a:p>
        </p:txBody>
      </p:sp>
    </p:spTree>
    <p:extLst>
      <p:ext uri="{BB962C8B-B14F-4D97-AF65-F5344CB8AC3E}">
        <p14:creationId xmlns:p14="http://schemas.microsoft.com/office/powerpoint/2010/main" val="348106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Zašto je sve ovo značajno? </a:t>
            </a:r>
          </a:p>
          <a:p>
            <a:endParaRPr lang="sr-Latn-R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aseline="0" dirty="0"/>
              <a:t>Lokalne terapije su efikasne u eradikaciji lokalizovane bolesti ali se njihova primena smatra ograničenom kod metastatske bolesti, jer je nemoguće iskoreniti sva metastatska mesta i bolest bi na kraju progredirala. </a:t>
            </a:r>
          </a:p>
          <a:p>
            <a:endParaRPr lang="sr-Latn-RS" baseline="0" dirty="0"/>
          </a:p>
          <a:p>
            <a:r>
              <a:rPr lang="sr-Latn-RS" baseline="0" dirty="0"/>
              <a:t>Međutim, ako postoji oligometastatska bolest (ograničen broj metastaza, ograničen metastatski kapacitet) hipoteza kaže da se eradikacijom svih metastatskih mesta može dobiti dugogodišnje preživljavanje ili čak izlečenje kod nekih pacijenata. Znači da ti pacijenti mogu imati benefit od lokalne terapije, tj. primena agresivnih lokalnih terapijskih opcija bi bila opravdana. Drugim rečima, postoji jedan prozor mogućnosti u kome bi lokalna terapija mogla imati efekta i gde bi smo čak mogli razmišljati o izlečenju odn. kurativnom pristupu. </a:t>
            </a:r>
          </a:p>
          <a:p>
            <a:endParaRPr lang="sr-Latn-RS" baseline="0" dirty="0"/>
          </a:p>
          <a:p>
            <a:r>
              <a:rPr lang="sr-Latn-RS" dirty="0"/>
              <a:t>Sam</a:t>
            </a:r>
            <a:r>
              <a:rPr lang="sr-Latn-RS" baseline="0" dirty="0"/>
              <a:t> z</a:t>
            </a:r>
            <a:r>
              <a:rPr lang="sr-Latn-RS" dirty="0"/>
              <a:t>načaj oligometastaza zavisi</a:t>
            </a:r>
            <a:r>
              <a:rPr lang="sr-Latn-RS" baseline="0" dirty="0"/>
              <a:t> od toga koliko su one, u stvari, pristune, pa bitno</a:t>
            </a:r>
            <a:r>
              <a:rPr lang="sr-Latn-RS" dirty="0"/>
              <a:t> pitanje predstavlja</a:t>
            </a:r>
            <a:r>
              <a:rPr lang="sr-Latn-RS" baseline="0" dirty="0"/>
              <a:t> njihova prevalenca! Dugo se mislilo da predstavlja oligometastaze predstavljaju retkost. Ipak, sa novim, senzitivnijim, dijagnostičkim metodama oligometastatska bolest se sve češće detektuje. Napredna dijagnostika, kao što je MRI i PET, i njihov dalji razvoj, kao i razvoj novih testova krvi (što znači molekularni markeri, antigeni, cirkulišuće tumorske ćelije) nam može omogućiti da detektujemo značajan broj pacijenata sa oligometastatskom bolešću, kao i da detektujemo metastaze u ranoj fazi nastanka kada su podložnije kurativnom lečenju.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7</a:t>
            </a:fld>
            <a:endParaRPr lang="sr-Latn-RS" dirty="0"/>
          </a:p>
        </p:txBody>
      </p:sp>
    </p:spTree>
    <p:extLst>
      <p:ext uri="{BB962C8B-B14F-4D97-AF65-F5344CB8AC3E}">
        <p14:creationId xmlns:p14="http://schemas.microsoft.com/office/powerpoint/2010/main" val="325718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Kada se jedan tok evolucije kancera stavi</a:t>
            </a:r>
            <a:r>
              <a:rPr lang="sr-Latn-RS" baseline="0" dirty="0"/>
              <a:t> na razvojnu liniju, oligometastaze se nadju negde ovde a terapijske opcije, pored sistemske terapije, predstavljaju hirurgija i radioterapija... </a:t>
            </a:r>
          </a:p>
          <a:p>
            <a:endParaRPr lang="sr-Latn-RS" dirty="0"/>
          </a:p>
          <a:p>
            <a:r>
              <a:rPr lang="sr-Latn-RS" dirty="0"/>
              <a:t>...hirurgija-u vidu resekcija metastaza, i radioterapija-u vidu stereotaksicne radioterapije.</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8</a:t>
            </a:fld>
            <a:endParaRPr lang="sr-Latn-RS" dirty="0"/>
          </a:p>
        </p:txBody>
      </p:sp>
    </p:spTree>
    <p:extLst>
      <p:ext uri="{BB962C8B-B14F-4D97-AF65-F5344CB8AC3E}">
        <p14:creationId xmlns:p14="http://schemas.microsoft.com/office/powerpoint/2010/main" val="719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Većina ranih rezultata</a:t>
            </a:r>
            <a:r>
              <a:rPr lang="sr-Latn-RS" baseline="0" dirty="0"/>
              <a:t> dolazi iz hirurških istraživanja i hirurgija je danas standard u lečenju oligometastatske bolesti. </a:t>
            </a:r>
          </a:p>
          <a:p>
            <a:endParaRPr lang="sr-Latn-RS" baseline="0" dirty="0"/>
          </a:p>
          <a:p>
            <a:r>
              <a:rPr lang="sr-Latn-RS" baseline="0" dirty="0"/>
              <a:t>U lečenju metastaza kolorektalnog karcinoma u jetri, metastazektomija omogućava 5-ogodišnje preživljavanje od 25-58%, u najvećem broju studija preko 30%, sa boljim rezultatima kod novijih studija i onih sa kombinacijom hirurgije i sistmske terapije.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9</a:t>
            </a:fld>
            <a:endParaRPr lang="sr-Latn-RS" dirty="0"/>
          </a:p>
        </p:txBody>
      </p:sp>
    </p:spTree>
    <p:extLst>
      <p:ext uri="{BB962C8B-B14F-4D97-AF65-F5344CB8AC3E}">
        <p14:creationId xmlns:p14="http://schemas.microsoft.com/office/powerpoint/2010/main" val="63135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1" y="0"/>
            <a:ext cx="12188826" cy="1905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9" name="Rectangle 8"/>
          <p:cNvSpPr/>
          <p:nvPr/>
        </p:nvSpPr>
        <p:spPr>
          <a:xfrm>
            <a:off x="-1" y="5102352"/>
            <a:ext cx="12188826" cy="17556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1"/>
          <p:cNvSpPr>
            <a:spLocks noGrp="1"/>
          </p:cNvSpPr>
          <p:nvPr>
            <p:ph type="ctrTitle"/>
          </p:nvPr>
        </p:nvSpPr>
        <p:spPr>
          <a:xfrm>
            <a:off x="1295400" y="2286000"/>
            <a:ext cx="9601200" cy="1517904"/>
          </a:xfrm>
        </p:spPr>
        <p:txBody>
          <a:bodyPr anchor="b"/>
          <a:lstStyle>
            <a:lvl1pPr algn="ctr">
              <a:defRPr sz="5400"/>
            </a:lvl1pPr>
          </a:lstStyle>
          <a:p>
            <a:r>
              <a:rPr lang="en-US" dirty="0"/>
              <a:t>Click to edit Master title style</a:t>
            </a:r>
            <a:endParaRPr dirty="0"/>
          </a:p>
        </p:txBody>
      </p:sp>
      <p:sp>
        <p:nvSpPr>
          <p:cNvPr id="3" name="Subtitle 2"/>
          <p:cNvSpPr>
            <a:spLocks noGrp="1"/>
          </p:cNvSpPr>
          <p:nvPr>
            <p:ph type="subTitle" idx="1"/>
          </p:nvPr>
        </p:nvSpPr>
        <p:spPr>
          <a:xfrm>
            <a:off x="1295400" y="3959352"/>
            <a:ext cx="9601200" cy="914400"/>
          </a:xfrm>
        </p:spPr>
        <p:txBody>
          <a:bodyPr>
            <a:normAutofit/>
          </a:bodyPr>
          <a:lstStyle>
            <a:lvl1pPr marL="0" indent="0" algn="ctr">
              <a:spcBef>
                <a:spcPts val="0"/>
              </a:spcBef>
              <a:buNone/>
              <a:defRPr sz="2000" cap="all"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endParaRPr dirty="0"/>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3F9F351F-A157-4A3D-A06A-FDD9E20E997A}" type="datetime1">
              <a:rPr lang="en-US" smtClean="0"/>
              <a:t>20-Mar-18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Vesna Plešinac Karapandžić | Predrag Petrašinović | Institut za onkologiju i radiologiju Srbije</a:t>
            </a:r>
          </a:p>
        </p:txBody>
      </p:sp>
      <p:sp>
        <p:nvSpPr>
          <p:cNvPr id="4" name="Date Placeholder 3"/>
          <p:cNvSpPr>
            <a:spLocks noGrp="1"/>
          </p:cNvSpPr>
          <p:nvPr>
            <p:ph type="dt" sz="half" idx="11"/>
          </p:nvPr>
        </p:nvSpPr>
        <p:spPr/>
        <p:txBody>
          <a:bodyPr/>
          <a:lstStyle/>
          <a:p>
            <a:fld id="{E465BC74-BA49-4D67-838F-88413E47A1FD}" type="datetime1">
              <a:rPr lang="en-US" smtClean="0"/>
              <a:t>20-Mar-18</a:t>
            </a:fld>
            <a:endParaRPr lang="en-US" dirty="0"/>
          </a:p>
        </p:txBody>
      </p:sp>
      <p:sp>
        <p:nvSpPr>
          <p:cNvPr id="5" name="Slide Number Placeholder 4"/>
          <p:cNvSpPr>
            <a:spLocks noGrp="1"/>
          </p:cNvSpPr>
          <p:nvPr>
            <p:ph type="sldNum" sz="quarter" idx="12"/>
          </p:nvPr>
        </p:nvSpPr>
        <p:spPr/>
        <p:txBody>
          <a:body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70349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99E00246-25BE-4D47-979F-3B73864DE8CB}" type="datetime1">
              <a:rPr lang="en-US" smtClean="0"/>
              <a:t>20-Mar-18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r>
              <a:rPr lang="sr-Latn-RS" noProof="1"/>
              <a:t>Vesna</a:t>
            </a:r>
            <a:r>
              <a:rPr lang="en-US" dirty="0"/>
              <a:t> </a:t>
            </a:r>
            <a:r>
              <a:rPr lang="sr-Latn-RS" noProof="1"/>
              <a:t>Plešinac</a:t>
            </a:r>
            <a:r>
              <a:rPr lang="en-US" dirty="0"/>
              <a:t> Karapandžić | Predrag Petrašinović | Institut </a:t>
            </a:r>
            <a:r>
              <a:rPr lang="sr-Latn-RS" noProof="1"/>
              <a:t>za</a:t>
            </a:r>
            <a:r>
              <a:rPr lang="en-US" dirty="0"/>
              <a:t> onkologiju i radiologiju Srbije</a:t>
            </a:r>
            <a:endParaRPr dirty="0"/>
          </a:p>
        </p:txBody>
      </p:sp>
      <p:sp>
        <p:nvSpPr>
          <p:cNvPr id="4" name="Date Placeholder 3"/>
          <p:cNvSpPr>
            <a:spLocks noGrp="1"/>
          </p:cNvSpPr>
          <p:nvPr>
            <p:ph type="dt" sz="half" idx="10"/>
          </p:nvPr>
        </p:nvSpPr>
        <p:spPr/>
        <p:txBody>
          <a:bodyPr/>
          <a:lstStyle/>
          <a:p>
            <a:fld id="{92958CF5-451E-4257-8A4D-93A058C4B574}" type="datetime1">
              <a:rPr lang="en-US" smtClean="0"/>
              <a:t>20-Mar-18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7432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1295400" y="2130552"/>
            <a:ext cx="9601200" cy="2359152"/>
          </a:xfrm>
        </p:spPr>
        <p:txBody>
          <a:bodyPr anchor="b">
            <a:normAutofit/>
          </a:bodyPr>
          <a:lstStyle>
            <a:lvl1pPr algn="ctr">
              <a:defRPr sz="5400" b="0" baseline="0">
                <a:solidFill>
                  <a:schemeClr val="bg1">
                    <a:lumMod val="7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295400" y="4572000"/>
            <a:ext cx="9601200" cy="841248"/>
          </a:xfrm>
        </p:spPr>
        <p:txBody>
          <a:bodyPr anchor="t"/>
          <a:lstStyle>
            <a:lvl1pPr marL="0" indent="0" algn="ctr">
              <a:spcBef>
                <a:spcPts val="0"/>
              </a:spcBef>
              <a:buNone/>
              <a:defRPr sz="2000" cap="all" baseline="0">
                <a:solidFill>
                  <a:schemeClr val="bg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4D53E423-965E-41D3-B17B-00FC14D62128}" type="datetime1">
              <a:rPr lang="en-US" smtClean="0"/>
              <a:t>20-Mar-18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sz="half" idx="1"/>
          </p:nvPr>
        </p:nvSpPr>
        <p:spPr>
          <a:xfrm>
            <a:off x="109728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21792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31951E63-7C1E-4A6D-AA64-B76CEFA6EBCC}" type="datetime1">
              <a:rPr lang="en-US" smtClean="0"/>
              <a:t>20-Mar-18</a:t>
            </a:fld>
            <a:endParaRPr dirty="0"/>
          </a:p>
        </p:txBody>
      </p:sp>
      <p:sp>
        <p:nvSpPr>
          <p:cNvPr id="7" name="Slide Number Placeholder 6"/>
          <p:cNvSpPr>
            <a:spLocks noGrp="1"/>
          </p:cNvSpPr>
          <p:nvPr>
            <p:ph type="sldNum" sz="quarter" idx="12"/>
          </p:nvPr>
        </p:nvSpPr>
        <p:spPr/>
        <p:txBody>
          <a:bodyPr/>
          <a:lstStyle/>
          <a:p>
            <a:fld id="{0D06EF73-9DB8-4763-865F-2F88181A4732}" type="slidenum">
              <a:rPr/>
              <a:t>‹#›</a:t>
            </a:fld>
            <a:endParaRPr dirty="0"/>
          </a:p>
        </p:txBody>
      </p:sp>
    </p:spTree>
    <p:extLst>
      <p:ext uri="{BB962C8B-B14F-4D97-AF65-F5344CB8AC3E}">
        <p14:creationId xmlns:p14="http://schemas.microsoft.com/office/powerpoint/2010/main" val="292305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7" name="Date Placeholder 6"/>
          <p:cNvSpPr>
            <a:spLocks noGrp="1"/>
          </p:cNvSpPr>
          <p:nvPr>
            <p:ph type="dt" sz="half" idx="10"/>
          </p:nvPr>
        </p:nvSpPr>
        <p:spPr/>
        <p:txBody>
          <a:bodyPr/>
          <a:lstStyle/>
          <a:p>
            <a:fld id="{C12C3F5F-6873-4F99-9757-4A51FE9E7720}" type="datetime1">
              <a:rPr lang="en-US" smtClean="0"/>
              <a:t>20-Mar-18</a:t>
            </a:fld>
            <a:endParaRPr dirty="0"/>
          </a:p>
        </p:txBody>
      </p:sp>
      <p:sp>
        <p:nvSpPr>
          <p:cNvPr id="9" name="Slide Number Placeholder 8"/>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3" name="Date Placeholder 2"/>
          <p:cNvSpPr>
            <a:spLocks noGrp="1"/>
          </p:cNvSpPr>
          <p:nvPr>
            <p:ph type="dt" sz="half" idx="10"/>
          </p:nvPr>
        </p:nvSpPr>
        <p:spPr/>
        <p:txBody>
          <a:bodyPr/>
          <a:lstStyle/>
          <a:p>
            <a:fld id="{FB40FDD8-9AD6-466D-B3CD-C2A9A1571FEB}" type="datetime1">
              <a:rPr lang="en-US" smtClean="0"/>
              <a:t>20-Mar-18</a:t>
            </a:fld>
            <a:endParaRPr dirty="0"/>
          </a:p>
        </p:txBody>
      </p:sp>
      <p:sp>
        <p:nvSpPr>
          <p:cNvPr id="5" name="Slide Number Placeholder 4"/>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p:nvSpPr>
        <p:spPr>
          <a:xfrm>
            <a:off x="0" y="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3" name="Footer Placeholder 2"/>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2" name="Date Placeholder 1"/>
          <p:cNvSpPr>
            <a:spLocks noGrp="1"/>
          </p:cNvSpPr>
          <p:nvPr>
            <p:ph type="dt" sz="half" idx="10"/>
          </p:nvPr>
        </p:nvSpPr>
        <p:spPr/>
        <p:txBody>
          <a:bodyPr/>
          <a:lstStyle/>
          <a:p>
            <a:fld id="{963B059F-8BC0-4DC3-ABC3-B963F05BE124}" type="datetime1">
              <a:rPr lang="en-US" smtClean="0"/>
              <a:t>20-Mar-18</a:t>
            </a:fld>
            <a:endParaRPr dirty="0"/>
          </a:p>
        </p:txBody>
      </p:sp>
      <p:sp>
        <p:nvSpPr>
          <p:cNvPr id="4" name="Slide Number Placeholder 3"/>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dirty="0"/>
              <a:t>Click to edit Master title style</a:t>
            </a:r>
            <a:endParaRPr dirty="0"/>
          </a:p>
        </p:txBody>
      </p:sp>
      <p:sp>
        <p:nvSpPr>
          <p:cNvPr id="3" name="Content Placeholder 2"/>
          <p:cNvSpPr>
            <a:spLocks noGrp="1"/>
          </p:cNvSpPr>
          <p:nvPr>
            <p:ph idx="1"/>
          </p:nvPr>
        </p:nvSpPr>
        <p:spPr>
          <a:xfrm>
            <a:off x="182880" y="274320"/>
            <a:ext cx="7406640" cy="612648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73B16FF6-6CF8-43DE-A635-BB9117A4DA78}" type="datetime1">
              <a:rPr lang="en-US" smtClean="0"/>
              <a:t>20-Mar-18</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82880" y="274320"/>
            <a:ext cx="7406640" cy="6126480"/>
          </a:xfrm>
          <a:solidFill>
            <a:schemeClr val="accent1">
              <a:lumMod val="40000"/>
              <a:lumOff val="60000"/>
            </a:schemeClr>
          </a:solidFill>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894415DF-4F2B-4764-BC64-99A17C0EB8B8}" type="datetime1">
              <a:rPr lang="en-US" smtClean="0"/>
              <a:t>20-Mar-18</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8368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Placeholder 1"/>
          <p:cNvSpPr>
            <a:spLocks noGrp="1"/>
          </p:cNvSpPr>
          <p:nvPr>
            <p:ph type="title"/>
          </p:nvPr>
        </p:nvSpPr>
        <p:spPr>
          <a:xfrm>
            <a:off x="1097280" y="274320"/>
            <a:ext cx="10058400" cy="1233424"/>
          </a:xfrm>
          <a:prstGeom prst="rect">
            <a:avLst/>
          </a:prstGeom>
        </p:spPr>
        <p:txBody>
          <a:bodyPr vert="horz" lIns="91440" tIns="45720" rIns="91440" bIns="45720" rtlCol="0" anchor="b">
            <a:normAutofit/>
          </a:bodyPr>
          <a:lstStyle/>
          <a:p>
            <a:r>
              <a:rPr lang="sr-Latn-RS" noProof="1"/>
              <a:t>Click to edit Master title style</a:t>
            </a:r>
          </a:p>
        </p:txBody>
      </p:sp>
      <p:sp>
        <p:nvSpPr>
          <p:cNvPr id="3" name="Text Placeholder 2"/>
          <p:cNvSpPr>
            <a:spLocks noGrp="1"/>
          </p:cNvSpPr>
          <p:nvPr>
            <p:ph type="body" idx="1"/>
          </p:nvPr>
        </p:nvSpPr>
        <p:spPr>
          <a:xfrm>
            <a:off x="1097280" y="1783080"/>
            <a:ext cx="10058400" cy="457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1">
                    <a:lumMod val="75000"/>
                  </a:schemeClr>
                </a:solidFill>
              </a:defRPr>
            </a:lvl1pPr>
          </a:lstStyle>
          <a:p>
            <a:r>
              <a:rPr lang="sr-Latn-RS" noProof="1"/>
              <a:t>Vesna Plešinac Karapandžić | Predrag Petrašinović | Institut za onkologiju i radiologiju Srbije</a:t>
            </a: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91772787-267D-4848-A9CC-9D7955C61BDB}" type="datetime1">
              <a:rPr lang="en-US" smtClean="0"/>
              <a:t>20-Mar-18</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256376095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54" r:id="rId6"/>
    <p:sldLayoutId id="2147483655" r:id="rId7"/>
    <p:sldLayoutId id="2147483656" r:id="rId8"/>
    <p:sldLayoutId id="2147483657" r:id="rId9"/>
    <p:sldLayoutId id="2147483658" r:id="rId10"/>
    <p:sldLayoutId id="2147483661"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Arial" pitchFamily="34" charset="0"/>
        <a:buChar char="•"/>
        <a:defRPr sz="18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sr-Latn-RS" noProof="1"/>
              <a:t>Radioterapija </a:t>
            </a:r>
            <a:br>
              <a:rPr lang="sr-Latn-RS" noProof="1"/>
            </a:br>
            <a:r>
              <a:rPr lang="sr-Latn-RS" noProof="1"/>
              <a:t>oligometastatske bolesti</a:t>
            </a:r>
          </a:p>
        </p:txBody>
      </p:sp>
      <p:sp>
        <p:nvSpPr>
          <p:cNvPr id="3" name="Subtitle 2"/>
          <p:cNvSpPr>
            <a:spLocks noGrp="1"/>
          </p:cNvSpPr>
          <p:nvPr>
            <p:ph type="subTitle" idx="1"/>
          </p:nvPr>
        </p:nvSpPr>
        <p:spPr/>
        <p:txBody>
          <a:bodyPr/>
          <a:lstStyle/>
          <a:p>
            <a:r>
              <a:rPr lang="sr-Latn-RS" noProof="1"/>
              <a:t>Vesna pleŠINAC KARAPANDŽIĆ</a:t>
            </a:r>
          </a:p>
          <a:p>
            <a:r>
              <a:rPr lang="sr-Latn-RS" noProof="1"/>
              <a:t>PREDRAG PETRAŠINOVIĆ</a:t>
            </a:r>
          </a:p>
        </p:txBody>
      </p:sp>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894532"/>
            <a:ext cx="7406640" cy="4886055"/>
          </a:xfrm>
        </p:spPr>
      </p:pic>
      <p:sp>
        <p:nvSpPr>
          <p:cNvPr id="4" name="Text Placeholder 3"/>
          <p:cNvSpPr>
            <a:spLocks noGrp="1"/>
          </p:cNvSpPr>
          <p:nvPr>
            <p:ph type="body" sz="half" idx="2"/>
          </p:nvPr>
        </p:nvSpPr>
        <p:spPr/>
        <p:txBody>
          <a:bodyPr/>
          <a:lstStyle/>
          <a:p>
            <a:r>
              <a:rPr lang="sr-Latn-RS" noProof="1"/>
              <a:t>Resekcija metastaza u plućima</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10</a:t>
            </a:fld>
            <a:endParaRPr lang="sr-Latn-RS" dirty="0"/>
          </a:p>
        </p:txBody>
      </p:sp>
      <p:grpSp>
        <p:nvGrpSpPr>
          <p:cNvPr id="3" name="Group 2"/>
          <p:cNvGrpSpPr/>
          <p:nvPr/>
        </p:nvGrpSpPr>
        <p:grpSpPr>
          <a:xfrm>
            <a:off x="6179819" y="1948814"/>
            <a:ext cx="201168" cy="3305175"/>
            <a:chOff x="6179819" y="1948814"/>
            <a:chExt cx="201168" cy="3305175"/>
          </a:xfrm>
        </p:grpSpPr>
        <p:sp>
          <p:nvSpPr>
            <p:cNvPr id="9" name="Rounded Rectangle 8"/>
            <p:cNvSpPr/>
            <p:nvPr/>
          </p:nvSpPr>
          <p:spPr>
            <a:xfrm>
              <a:off x="6179819" y="19488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6179819" y="23450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6179819" y="31222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6179819" y="2733674"/>
              <a:ext cx="201168" cy="3291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6179819" y="35109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6179819" y="3907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6" name="Rounded Rectangle 15"/>
            <p:cNvSpPr/>
            <p:nvPr/>
          </p:nvSpPr>
          <p:spPr>
            <a:xfrm>
              <a:off x="6179819" y="4288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6179819" y="46843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6179819" y="50730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2295028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noProof="1"/>
              <a:t>Hirurgija—selekcija pacijenata</a:t>
            </a:r>
          </a:p>
        </p:txBody>
      </p:sp>
      <p:sp>
        <p:nvSpPr>
          <p:cNvPr id="8" name="Content Placeholder 7"/>
          <p:cNvSpPr>
            <a:spLocks noGrp="1"/>
          </p:cNvSpPr>
          <p:nvPr>
            <p:ph sz="half" idx="1"/>
          </p:nvPr>
        </p:nvSpPr>
        <p:spPr/>
        <p:txBody>
          <a:bodyPr/>
          <a:lstStyle/>
          <a:p>
            <a:r>
              <a:rPr lang="sr-Latn-RS" noProof="1"/>
              <a:t>broj i veličina metastaza</a:t>
            </a:r>
          </a:p>
          <a:p>
            <a:r>
              <a:rPr lang="sr-Latn-RS" noProof="1"/>
              <a:t>broj metastatskih mesta</a:t>
            </a:r>
          </a:p>
          <a:p>
            <a:r>
              <a:rPr lang="sr-Latn-RS" noProof="1"/>
              <a:t>metastatic disease-free interval</a:t>
            </a:r>
          </a:p>
          <a:p>
            <a:r>
              <a:rPr lang="sr-Latn-RS" noProof="1"/>
              <a:t>adekvatnost resekcije</a:t>
            </a:r>
          </a:p>
          <a:p>
            <a:r>
              <a:rPr lang="sr-Latn-RS" noProof="1"/>
              <a:t>histologija</a:t>
            </a:r>
          </a:p>
          <a:p>
            <a:r>
              <a:rPr lang="sr-Latn-RS" noProof="1"/>
              <a:t>faktori vezani za pacijenta</a:t>
            </a:r>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093913"/>
            <a:ext cx="4937125" cy="3949700"/>
          </a:xfrm>
        </p:spPr>
      </p:pic>
      <p:sp>
        <p:nvSpPr>
          <p:cNvPr id="5" name="Footer Placeholder 4"/>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0D06EF73-9DB8-4763-865F-2F88181A4732}" type="slidenum">
              <a:rPr lang="sr-Latn-RS" smtClean="0"/>
              <a:t>11</a:t>
            </a:fld>
            <a:endParaRPr lang="sr-Latn-RS" dirty="0"/>
          </a:p>
        </p:txBody>
      </p:sp>
    </p:spTree>
    <p:extLst>
      <p:ext uri="{BB962C8B-B14F-4D97-AF65-F5344CB8AC3E}">
        <p14:creationId xmlns:p14="http://schemas.microsoft.com/office/powerpoint/2010/main" val="3979635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Hirurgija—prognostički faktori</a:t>
            </a:r>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23735" y="274320"/>
            <a:ext cx="7124929" cy="6126480"/>
          </a:xfrm>
        </p:spPr>
      </p:pic>
      <p:grpSp>
        <p:nvGrpSpPr>
          <p:cNvPr id="26" name="Group 25"/>
          <p:cNvGrpSpPr/>
          <p:nvPr/>
        </p:nvGrpSpPr>
        <p:grpSpPr>
          <a:xfrm>
            <a:off x="998220" y="2186940"/>
            <a:ext cx="2062480" cy="1946913"/>
            <a:chOff x="998220" y="2186940"/>
            <a:chExt cx="2062480" cy="1946913"/>
          </a:xfrm>
        </p:grpSpPr>
        <p:cxnSp>
          <p:nvCxnSpPr>
            <p:cNvPr id="9" name="Straight Connector 8"/>
            <p:cNvCxnSpPr/>
            <p:nvPr/>
          </p:nvCxnSpPr>
          <p:spPr>
            <a:xfrm flipV="1">
              <a:off x="3060700" y="2186940"/>
              <a:ext cx="0" cy="1946913"/>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8220" y="218694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98220" y="274320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998220" y="3160396"/>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7" name="Text Placeholder 6"/>
          <p:cNvSpPr>
            <a:spLocks noGrp="1"/>
          </p:cNvSpPr>
          <p:nvPr>
            <p:ph type="body" sz="half" idx="2"/>
          </p:nvPr>
        </p:nvSpPr>
        <p:spPr/>
        <p:txBody>
          <a:bodyPr/>
          <a:lstStyle/>
          <a:p>
            <a:r>
              <a:rPr lang="sr-Latn-RS" dirty="0"/>
              <a:t>Resekcija metastaza u plućima</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12</a:t>
            </a:fld>
            <a:endParaRPr lang="sr-Latn-R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067" y="4790333"/>
            <a:ext cx="4617720" cy="1610127"/>
          </a:xfrm>
          <a:prstGeom prst="rect">
            <a:avLst/>
          </a:prstGeom>
        </p:spPr>
      </p:pic>
      <p:grpSp>
        <p:nvGrpSpPr>
          <p:cNvPr id="30" name="Group 29"/>
          <p:cNvGrpSpPr/>
          <p:nvPr/>
        </p:nvGrpSpPr>
        <p:grpSpPr>
          <a:xfrm>
            <a:off x="3398293" y="1637730"/>
            <a:ext cx="3569611" cy="646331"/>
            <a:chOff x="3398293" y="1637730"/>
            <a:chExt cx="3569611" cy="646331"/>
          </a:xfrm>
          <a:solidFill>
            <a:schemeClr val="accent1">
              <a:lumMod val="60000"/>
              <a:lumOff val="40000"/>
            </a:schemeClr>
          </a:solidFill>
        </p:grpSpPr>
        <p:sp>
          <p:nvSpPr>
            <p:cNvPr id="15" name="TextBox 14"/>
            <p:cNvSpPr txBox="1"/>
            <p:nvPr/>
          </p:nvSpPr>
          <p:spPr>
            <a:xfrm>
              <a:off x="4244466" y="1637730"/>
              <a:ext cx="2723438"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1 metastaza, </a:t>
              </a:r>
            </a:p>
            <a:p>
              <a:r>
                <a:rPr lang="sr-Latn-RS" dirty="0">
                  <a:solidFill>
                    <a:schemeClr val="bg2"/>
                  </a:solidFill>
                </a:rPr>
                <a:t>metastatski DFS≥36 meseci</a:t>
              </a:r>
            </a:p>
          </p:txBody>
        </p:sp>
        <p:cxnSp>
          <p:nvCxnSpPr>
            <p:cNvPr id="18" name="Straight Arrow Connector 17"/>
            <p:cNvCxnSpPr>
              <a:stCxn id="15" idx="1"/>
            </p:cNvCxnSpPr>
            <p:nvPr/>
          </p:nvCxnSpPr>
          <p:spPr>
            <a:xfrm flipH="1">
              <a:off x="3398293" y="1960896"/>
              <a:ext cx="846173" cy="323165"/>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11719" y="3031699"/>
            <a:ext cx="3279039" cy="1017093"/>
            <a:chOff x="411719" y="3031699"/>
            <a:chExt cx="3279039" cy="1017093"/>
          </a:xfrm>
          <a:solidFill>
            <a:schemeClr val="accent1">
              <a:lumMod val="60000"/>
              <a:lumOff val="40000"/>
            </a:schemeClr>
          </a:solidFill>
        </p:grpSpPr>
        <p:sp>
          <p:nvSpPr>
            <p:cNvPr id="16" name="TextBox 15"/>
            <p:cNvSpPr txBox="1"/>
            <p:nvPr/>
          </p:nvSpPr>
          <p:spPr>
            <a:xfrm>
              <a:off x="411719" y="3402461"/>
              <a:ext cx="3279039"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multiple metastaze, </a:t>
              </a:r>
            </a:p>
            <a:p>
              <a:r>
                <a:rPr lang="sr-Latn-RS" dirty="0">
                  <a:solidFill>
                    <a:schemeClr val="bg2"/>
                  </a:solidFill>
                </a:rPr>
                <a:t>metastatski DFS&lt;36 meseci</a:t>
              </a:r>
            </a:p>
          </p:txBody>
        </p:sp>
        <p:cxnSp>
          <p:nvCxnSpPr>
            <p:cNvPr id="20" name="Straight Arrow Connector 19"/>
            <p:cNvCxnSpPr>
              <a:stCxn id="16" idx="0"/>
            </p:cNvCxnSpPr>
            <p:nvPr/>
          </p:nvCxnSpPr>
          <p:spPr>
            <a:xfrm flipV="1">
              <a:off x="2051239" y="3031699"/>
              <a:ext cx="457199" cy="370762"/>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Oval 26" descr="IZLEČENI?!"/>
          <p:cNvSpPr/>
          <p:nvPr/>
        </p:nvSpPr>
        <p:spPr>
          <a:xfrm>
            <a:off x="5448300" y="2652486"/>
            <a:ext cx="1905000" cy="1206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sr-Latn-RS" dirty="0"/>
          </a:p>
        </p:txBody>
      </p:sp>
      <p:sp>
        <p:nvSpPr>
          <p:cNvPr id="29" name="TextBox 28"/>
          <p:cNvSpPr txBox="1"/>
          <p:nvPr/>
        </p:nvSpPr>
        <p:spPr>
          <a:xfrm>
            <a:off x="5522419" y="2994126"/>
            <a:ext cx="1756763" cy="523220"/>
          </a:xfrm>
          <a:prstGeom prst="rect">
            <a:avLst/>
          </a:prstGeom>
          <a:solidFill>
            <a:srgbClr val="83D5D7"/>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2800" b="1" dirty="0">
                <a:solidFill>
                  <a:schemeClr val="bg2"/>
                </a:solidFill>
              </a:rPr>
              <a:t>IZLEČENI?!</a:t>
            </a:r>
          </a:p>
        </p:txBody>
      </p:sp>
    </p:spTree>
    <p:extLst>
      <p:ext uri="{BB962C8B-B14F-4D97-AF65-F5344CB8AC3E}">
        <p14:creationId xmlns:p14="http://schemas.microsoft.com/office/powerpoint/2010/main" val="21594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Stereotaksična radioterapija</a:t>
            </a:r>
          </a:p>
        </p:txBody>
      </p:sp>
      <p:sp>
        <p:nvSpPr>
          <p:cNvPr id="3" name="Content Placeholder 2"/>
          <p:cNvSpPr>
            <a:spLocks noGrp="1"/>
          </p:cNvSpPr>
          <p:nvPr>
            <p:ph sz="half" idx="1"/>
          </p:nvPr>
        </p:nvSpPr>
        <p:spPr/>
        <p:txBody>
          <a:bodyPr/>
          <a:lstStyle/>
          <a:p>
            <a:r>
              <a:rPr lang="sr-Latn-RS" dirty="0"/>
              <a:t>SRS—stereotactic radiosurgery</a:t>
            </a:r>
          </a:p>
          <a:p>
            <a:r>
              <a:rPr lang="sr-Latn-RS" b="1" u="sng" dirty="0"/>
              <a:t>SBRT—stereotactic body radiotherapy</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234366"/>
            <a:ext cx="4937124" cy="3668794"/>
          </a:xfrm>
        </p:spPr>
      </p:pic>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13</a:t>
            </a:fld>
            <a:endParaRPr lang="sr-Latn-RS" dirty="0"/>
          </a:p>
        </p:txBody>
      </p:sp>
    </p:spTree>
    <p:extLst>
      <p:ext uri="{BB962C8B-B14F-4D97-AF65-F5344CB8AC3E}">
        <p14:creationId xmlns:p14="http://schemas.microsoft.com/office/powerpoint/2010/main" val="2135085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64300"/>
            <a:ext cx="7406640" cy="3746519"/>
          </a:xfrm>
        </p:spPr>
      </p:pic>
      <p:sp>
        <p:nvSpPr>
          <p:cNvPr id="4" name="Text Placeholder 3"/>
          <p:cNvSpPr>
            <a:spLocks noGrp="1"/>
          </p:cNvSpPr>
          <p:nvPr>
            <p:ph type="body" sz="half" idx="2"/>
          </p:nvPr>
        </p:nvSpPr>
        <p:spPr/>
        <p:txBody>
          <a:bodyPr/>
          <a:lstStyle/>
          <a:p>
            <a:r>
              <a:rPr lang="sr-Latn-RS" dirty="0"/>
              <a:t>Definicija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14</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027" y="4848018"/>
            <a:ext cx="5782068" cy="1645920"/>
          </a:xfrm>
          <a:prstGeom prst="rect">
            <a:avLst/>
          </a:prstGeom>
        </p:spPr>
      </p:pic>
      <p:cxnSp>
        <p:nvCxnSpPr>
          <p:cNvPr id="9" name="Straight Connector 8">
            <a:extLst>
              <a:ext uri="{FF2B5EF4-FFF2-40B4-BE49-F238E27FC236}">
                <a16:creationId xmlns:a16="http://schemas.microsoft.com/office/drawing/2014/main" xmlns="" id="{5EC768DF-89DC-43F2-8E81-CA0A4B405DE2}"/>
              </a:ext>
            </a:extLst>
          </p:cNvPr>
          <p:cNvCxnSpPr>
            <a:cxnSpLocks/>
          </p:cNvCxnSpPr>
          <p:nvPr/>
        </p:nvCxnSpPr>
        <p:spPr>
          <a:xfrm>
            <a:off x="572766" y="1849741"/>
            <a:ext cx="6922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5EC768DF-89DC-43F2-8E81-CA0A4B405DE2}"/>
              </a:ext>
            </a:extLst>
          </p:cNvPr>
          <p:cNvCxnSpPr>
            <a:cxnSpLocks/>
          </p:cNvCxnSpPr>
          <p:nvPr/>
        </p:nvCxnSpPr>
        <p:spPr>
          <a:xfrm>
            <a:off x="236220" y="2223813"/>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EC768DF-89DC-43F2-8E81-CA0A4B405DE2}"/>
              </a:ext>
            </a:extLst>
          </p:cNvPr>
          <p:cNvCxnSpPr>
            <a:cxnSpLocks/>
          </p:cNvCxnSpPr>
          <p:nvPr/>
        </p:nvCxnSpPr>
        <p:spPr>
          <a:xfrm>
            <a:off x="236219" y="25952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5EC768DF-89DC-43F2-8E81-CA0A4B405DE2}"/>
              </a:ext>
            </a:extLst>
          </p:cNvPr>
          <p:cNvCxnSpPr>
            <a:cxnSpLocks/>
          </p:cNvCxnSpPr>
          <p:nvPr/>
        </p:nvCxnSpPr>
        <p:spPr>
          <a:xfrm>
            <a:off x="236218" y="29381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EC768DF-89DC-43F2-8E81-CA0A4B405DE2}"/>
              </a:ext>
            </a:extLst>
          </p:cNvPr>
          <p:cNvCxnSpPr>
            <a:cxnSpLocks/>
          </p:cNvCxnSpPr>
          <p:nvPr/>
        </p:nvCxnSpPr>
        <p:spPr>
          <a:xfrm>
            <a:off x="236220" y="3290613"/>
            <a:ext cx="6686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43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SBRT—radiobiologija</a:t>
            </a:r>
          </a:p>
        </p:txBody>
      </p:sp>
      <p:sp>
        <p:nvSpPr>
          <p:cNvPr id="8" name="Content Placeholder 7"/>
          <p:cNvSpPr>
            <a:spLocks noGrp="1"/>
          </p:cNvSpPr>
          <p:nvPr>
            <p:ph sz="half" idx="1"/>
          </p:nvPr>
        </p:nvSpPr>
        <p:spPr/>
        <p:txBody>
          <a:bodyPr/>
          <a:lstStyle/>
          <a:p>
            <a:r>
              <a:rPr lang="sr-Latn-RS" dirty="0" smtClean="0"/>
              <a:t>LQ</a:t>
            </a:r>
            <a:endParaRPr lang="sr-Latn-RS" dirty="0"/>
          </a:p>
          <a:p>
            <a:endParaRPr lang="sr-Latn-RS" dirty="0"/>
          </a:p>
          <a:p>
            <a:r>
              <a:rPr lang="sr-Latn-RS" dirty="0"/>
              <a:t>DNK</a:t>
            </a:r>
          </a:p>
          <a:p>
            <a:r>
              <a:rPr lang="sr-Latn-RS" dirty="0"/>
              <a:t>mikrovaskulatura</a:t>
            </a:r>
          </a:p>
          <a:p>
            <a:r>
              <a:rPr lang="sr-Latn-RS" dirty="0" smtClean="0"/>
              <a:t>imunologija</a:t>
            </a:r>
            <a:endParaRPr lang="sr-Latn-RS" dirty="0"/>
          </a:p>
          <a:p>
            <a:endParaRPr lang="sr-Latn-RS" dirty="0" smtClean="0"/>
          </a:p>
          <a:p>
            <a:r>
              <a:rPr lang="sr-Latn-RS" dirty="0"/>
              <a:t>generalized LQ</a:t>
            </a:r>
          </a:p>
          <a:p>
            <a:r>
              <a:rPr lang="sr-Latn-RS" dirty="0"/>
              <a:t>universal survival curve—USC</a:t>
            </a:r>
          </a:p>
          <a:p>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9" y="2111157"/>
            <a:ext cx="4937123" cy="3915211"/>
          </a:xfrm>
        </p:spPr>
      </p:pic>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15</a:t>
            </a:fld>
            <a:endParaRPr lang="sr-Latn-RS" dirty="0"/>
          </a:p>
        </p:txBody>
      </p:sp>
      <p:sp>
        <p:nvSpPr>
          <p:cNvPr id="9" name="TextBox 8">
            <a:extLst>
              <a:ext uri="{FF2B5EF4-FFF2-40B4-BE49-F238E27FC236}">
                <a16:creationId xmlns:a16="http://schemas.microsoft.com/office/drawing/2014/main" xmlns="" id="{6825C67C-74A5-4B72-BA2F-460033512D47}"/>
              </a:ext>
            </a:extLst>
          </p:cNvPr>
          <p:cNvSpPr txBox="1"/>
          <p:nvPr/>
        </p:nvSpPr>
        <p:spPr>
          <a:xfrm>
            <a:off x="1930423" y="167477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3200" b="1" dirty="0">
                <a:solidFill>
                  <a:schemeClr val="bg2"/>
                </a:solidFill>
              </a:rPr>
              <a:t>?</a:t>
            </a:r>
          </a:p>
        </p:txBody>
      </p:sp>
      <p:sp>
        <p:nvSpPr>
          <p:cNvPr id="11" name="TextBox 10">
            <a:extLst>
              <a:ext uri="{FF2B5EF4-FFF2-40B4-BE49-F238E27FC236}">
                <a16:creationId xmlns:a16="http://schemas.microsoft.com/office/drawing/2014/main" xmlns="" id="{6825C67C-74A5-4B72-BA2F-460033512D47}"/>
              </a:ext>
            </a:extLst>
          </p:cNvPr>
          <p:cNvSpPr txBox="1"/>
          <p:nvPr/>
        </p:nvSpPr>
        <p:spPr>
          <a:xfrm>
            <a:off x="1930423" y="167477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lIns="0" rtlCol="0">
            <a:noAutofit/>
          </a:bodyPr>
          <a:lstStyle/>
          <a:p>
            <a:r>
              <a:rPr lang="sr-Latn-RS" sz="3200" b="1" dirty="0">
                <a:solidFill>
                  <a:schemeClr val="bg2"/>
                </a:solidFill>
              </a:rPr>
              <a:t>✓</a:t>
            </a:r>
          </a:p>
        </p:txBody>
      </p:sp>
    </p:spTree>
    <p:extLst>
      <p:ext uri="{BB962C8B-B14F-4D97-AF65-F5344CB8AC3E}">
        <p14:creationId xmlns:p14="http://schemas.microsoft.com/office/powerpoint/2010/main" val="2844645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051560"/>
            <a:ext cx="6192762" cy="4571999"/>
          </a:xfrm>
        </p:spPr>
      </p:pic>
      <p:sp>
        <p:nvSpPr>
          <p:cNvPr id="7" name="Text Placeholder 6"/>
          <p:cNvSpPr>
            <a:spLocks noGrp="1"/>
          </p:cNvSpPr>
          <p:nvPr>
            <p:ph type="body" sz="half" idx="2"/>
          </p:nvPr>
        </p:nvSpPr>
        <p:spPr/>
        <p:txBody>
          <a:bodyPr/>
          <a:lstStyle/>
          <a:p>
            <a:r>
              <a:rPr lang="sr-Latn-RS" dirty="0"/>
              <a:t>Metastaze u plućima</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16</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14" name="Group 13"/>
          <p:cNvGrpSpPr/>
          <p:nvPr/>
        </p:nvGrpSpPr>
        <p:grpSpPr>
          <a:xfrm>
            <a:off x="6081710" y="1594483"/>
            <a:ext cx="463860" cy="3244215"/>
            <a:chOff x="6081710" y="1594483"/>
            <a:chExt cx="463860" cy="3244215"/>
          </a:xfrm>
        </p:grpSpPr>
        <p:sp>
          <p:nvSpPr>
            <p:cNvPr id="10" name="Rounded Rectangle 9"/>
            <p:cNvSpPr/>
            <p:nvPr/>
          </p:nvSpPr>
          <p:spPr>
            <a:xfrm>
              <a:off x="6081710" y="1594483"/>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6137905" y="204406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6084567" y="263080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6271250" y="465772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190186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179823"/>
            <a:ext cx="6192762" cy="4315473"/>
          </a:xfrm>
        </p:spPr>
      </p:pic>
      <p:sp>
        <p:nvSpPr>
          <p:cNvPr id="7" name="Text Placeholder 6"/>
          <p:cNvSpPr>
            <a:spLocks noGrp="1"/>
          </p:cNvSpPr>
          <p:nvPr>
            <p:ph type="body" sz="half" idx="2"/>
          </p:nvPr>
        </p:nvSpPr>
        <p:spPr/>
        <p:txBody>
          <a:bodyPr/>
          <a:lstStyle/>
          <a:p>
            <a:r>
              <a:rPr lang="sr-Latn-RS" dirty="0"/>
              <a:t>Metastaze u jetri</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17</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3" name="Group 2"/>
          <p:cNvGrpSpPr/>
          <p:nvPr/>
        </p:nvGrpSpPr>
        <p:grpSpPr>
          <a:xfrm>
            <a:off x="4597080" y="2118358"/>
            <a:ext cx="922020" cy="3122930"/>
            <a:chOff x="4597080" y="2118358"/>
            <a:chExt cx="922020" cy="3122930"/>
          </a:xfrm>
        </p:grpSpPr>
        <p:sp>
          <p:nvSpPr>
            <p:cNvPr id="10" name="Rounded Rectangle 9"/>
            <p:cNvSpPr/>
            <p:nvPr/>
          </p:nvSpPr>
          <p:spPr>
            <a:xfrm>
              <a:off x="4832030" y="211835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4597080" y="3801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4597080" y="4182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5244780" y="5058408"/>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4730430" y="50584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348027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SBRT—selekcija pacijenata</a:t>
            </a:r>
          </a:p>
        </p:txBody>
      </p:sp>
      <p:sp>
        <p:nvSpPr>
          <p:cNvPr id="3" name="Content Placeholder 2"/>
          <p:cNvSpPr>
            <a:spLocks noGrp="1"/>
          </p:cNvSpPr>
          <p:nvPr>
            <p:ph sz="half" idx="1"/>
          </p:nvPr>
        </p:nvSpPr>
        <p:spPr/>
        <p:txBody>
          <a:bodyPr/>
          <a:lstStyle/>
          <a:p>
            <a:r>
              <a:rPr lang="sr-Latn-RS" dirty="0"/>
              <a:t>koga lečiti?</a:t>
            </a:r>
          </a:p>
          <a:p>
            <a:r>
              <a:rPr lang="sr-Latn-RS" dirty="0"/>
              <a:t>sličnosti hirurgije i radioterapije</a:t>
            </a:r>
          </a:p>
          <a:p>
            <a:endParaRPr lang="sr-Latn-RS" dirty="0"/>
          </a:p>
          <a:p>
            <a:r>
              <a:rPr lang="sr-Latn-RS" dirty="0"/>
              <a:t>opterećenost bolešću</a:t>
            </a:r>
          </a:p>
          <a:p>
            <a:r>
              <a:rPr lang="sr-Latn-RS" dirty="0"/>
              <a:t>karakteristike pacijenta</a:t>
            </a:r>
          </a:p>
          <a:p>
            <a:endParaRPr lang="sr-Latn-RS"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79978" y="2032512"/>
            <a:ext cx="4813644" cy="4072501"/>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18</a:t>
            </a:fld>
            <a:endParaRPr lang="sr-Latn-RS" dirty="0"/>
          </a:p>
        </p:txBody>
      </p:sp>
    </p:spTree>
    <p:extLst>
      <p:ext uri="{BB962C8B-B14F-4D97-AF65-F5344CB8AC3E}">
        <p14:creationId xmlns:p14="http://schemas.microsoft.com/office/powerpoint/2010/main" val="4114964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SBRT—prognostički faktori</a:t>
            </a:r>
          </a:p>
        </p:txBody>
      </p:sp>
      <p:pic>
        <p:nvPicPr>
          <p:cNvPr id="10" name="Picture Placeholder 9"/>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561714" y="274320"/>
            <a:ext cx="6648973" cy="6126480"/>
          </a:xfrm>
        </p:spPr>
      </p:pic>
      <p:sp>
        <p:nvSpPr>
          <p:cNvPr id="9" name="Text Placeholder 8"/>
          <p:cNvSpPr>
            <a:spLocks noGrp="1"/>
          </p:cNvSpPr>
          <p:nvPr>
            <p:ph type="body" sz="half" idx="2"/>
          </p:nvPr>
        </p:nvSpPr>
        <p:spPr/>
        <p:txBody>
          <a:bodyPr/>
          <a:lstStyle/>
          <a:p>
            <a:r>
              <a:rPr lang="sr-Latn-RS" dirty="0"/>
              <a:t>Broj metastaza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0D06EF73-9DB8-4763-865F-2F88181A4732}" type="slidenum">
              <a:rPr lang="sr-Latn-RS" smtClean="0"/>
              <a:t>19</a:t>
            </a:fld>
            <a:endParaRPr lang="sr-Latn-R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03940" y="4880700"/>
            <a:ext cx="4831816" cy="1645920"/>
          </a:xfrm>
          <a:prstGeom prst="rect">
            <a:avLst/>
          </a:prstGeom>
        </p:spPr>
      </p:pic>
      <p:grpSp>
        <p:nvGrpSpPr>
          <p:cNvPr id="18" name="Group 17"/>
          <p:cNvGrpSpPr/>
          <p:nvPr/>
        </p:nvGrpSpPr>
        <p:grpSpPr>
          <a:xfrm>
            <a:off x="4814047" y="2216752"/>
            <a:ext cx="2079811" cy="369332"/>
            <a:chOff x="4814047" y="2216752"/>
            <a:chExt cx="2079811" cy="369332"/>
          </a:xfrm>
        </p:grpSpPr>
        <p:sp>
          <p:nvSpPr>
            <p:cNvPr id="12" name="TextBox 11"/>
            <p:cNvSpPr txBox="1"/>
            <p:nvPr/>
          </p:nvSpPr>
          <p:spPr>
            <a:xfrm>
              <a:off x="5350037" y="2216752"/>
              <a:ext cx="154382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1–3 metastaze</a:t>
              </a:r>
            </a:p>
          </p:txBody>
        </p:sp>
        <p:cxnSp>
          <p:nvCxnSpPr>
            <p:cNvPr id="15" name="Straight Arrow Connector 14"/>
            <p:cNvCxnSpPr/>
            <p:nvPr/>
          </p:nvCxnSpPr>
          <p:spPr>
            <a:xfrm flipH="1">
              <a:off x="4814047" y="2401418"/>
              <a:ext cx="535990" cy="1846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442447" y="3458363"/>
            <a:ext cx="1907590" cy="369332"/>
            <a:chOff x="3442447" y="3458363"/>
            <a:chExt cx="1907590" cy="369332"/>
          </a:xfrm>
        </p:grpSpPr>
        <p:sp>
          <p:nvSpPr>
            <p:cNvPr id="13" name="TextBox 12"/>
            <p:cNvSpPr txBox="1"/>
            <p:nvPr/>
          </p:nvSpPr>
          <p:spPr>
            <a:xfrm>
              <a:off x="3809679" y="3458363"/>
              <a:ext cx="1540358"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4–5 metastaza</a:t>
              </a:r>
            </a:p>
          </p:txBody>
        </p:sp>
        <p:cxnSp>
          <p:nvCxnSpPr>
            <p:cNvPr id="17" name="Straight Arrow Connector 16"/>
            <p:cNvCxnSpPr>
              <a:stCxn id="13" idx="1"/>
            </p:cNvCxnSpPr>
            <p:nvPr/>
          </p:nvCxnSpPr>
          <p:spPr>
            <a:xfrm flipH="1">
              <a:off x="3442447" y="3643029"/>
              <a:ext cx="36723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5971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Metastaze</a:t>
            </a:r>
          </a:p>
        </p:txBody>
      </p:sp>
      <p:sp>
        <p:nvSpPr>
          <p:cNvPr id="3" name="Content Placeholder 2"/>
          <p:cNvSpPr>
            <a:spLocks noGrp="1"/>
          </p:cNvSpPr>
          <p:nvPr>
            <p:ph sz="half" idx="1"/>
          </p:nvPr>
        </p:nvSpPr>
        <p:spPr/>
        <p:txBody>
          <a:bodyPr/>
          <a:lstStyle/>
          <a:p>
            <a:r>
              <a:rPr lang="sr-Latn-RS" dirty="0"/>
              <a:t>neizlečiva bolest</a:t>
            </a:r>
          </a:p>
          <a:p>
            <a:r>
              <a:rPr lang="sr-Latn-RS" dirty="0"/>
              <a:t>sistemska terapija</a:t>
            </a:r>
          </a:p>
        </p:txBody>
      </p:sp>
      <p:pic>
        <p:nvPicPr>
          <p:cNvPr id="7" name="Content Placeholder 6"/>
          <p:cNvPicPr>
            <a:picLocks noGrp="1" noChangeAspect="1"/>
          </p:cNvPicPr>
          <p:nvPr>
            <p:ph sz="half" idx="2"/>
          </p:nvPr>
        </p:nvPicPr>
        <p:blipFill>
          <a:blip cstate="print">
            <a:extLst>
              <a:ext uri="{28A0092B-C50C-407E-A947-70E740481C1C}">
                <a14:useLocalDpi xmlns:a14="http://schemas.microsoft.com/office/drawing/2010/main" val="0"/>
              </a:ext>
            </a:extLst>
          </a:blip>
          <a:stretch>
            <a:fillRect/>
          </a:stretch>
        </p:blipFill>
        <p:spPr>
          <a:xfrm>
            <a:off x="6300444" y="2234366"/>
            <a:ext cx="4772712" cy="3668794"/>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a:t>
            </a:fld>
            <a:endParaRPr lang="sr-Latn-RS" dirty="0"/>
          </a:p>
        </p:txBody>
      </p:sp>
      <p:sp>
        <p:nvSpPr>
          <p:cNvPr id="9" name="TextBox 8">
            <a:extLst>
              <a:ext uri="{FF2B5EF4-FFF2-40B4-BE49-F238E27FC236}">
                <a16:creationId xmlns:a16="http://schemas.microsoft.com/office/drawing/2014/main" xmlns="" id="{6825C67C-74A5-4B72-BA2F-460033512D47}"/>
              </a:ext>
            </a:extLst>
          </p:cNvPr>
          <p:cNvSpPr txBox="1"/>
          <p:nvPr/>
        </p:nvSpPr>
        <p:spPr>
          <a:xfrm>
            <a:off x="3638731" y="167231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3200" b="1" dirty="0">
                <a:solidFill>
                  <a:schemeClr val="bg2"/>
                </a:solidFill>
              </a:rPr>
              <a:t>?</a:t>
            </a:r>
          </a:p>
        </p:txBody>
      </p:sp>
    </p:spTree>
    <p:extLst>
      <p:ext uri="{BB962C8B-B14F-4D97-AF65-F5344CB8AC3E}">
        <p14:creationId xmlns:p14="http://schemas.microsoft.com/office/powerpoint/2010/main" val="3992344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4233" y="274320"/>
            <a:ext cx="7403934" cy="6126480"/>
          </a:xfrm>
        </p:spPr>
      </p:pic>
      <p:sp>
        <p:nvSpPr>
          <p:cNvPr id="7" name="Text Placeholder 6"/>
          <p:cNvSpPr>
            <a:spLocks noGrp="1"/>
          </p:cNvSpPr>
          <p:nvPr>
            <p:ph type="body" sz="half" idx="2"/>
          </p:nvPr>
        </p:nvSpPr>
        <p:spPr/>
        <p:txBody>
          <a:bodyPr/>
          <a:lstStyle/>
          <a:p>
            <a:r>
              <a:rPr lang="sr-Latn-RS" dirty="0"/>
              <a:t>Broj metastaza</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20</a:t>
            </a:fld>
            <a:endParaRPr lang="sr-Latn-R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928" y="5426940"/>
            <a:ext cx="5577840" cy="1089523"/>
          </a:xfrm>
          <a:prstGeom prst="rect">
            <a:avLst/>
          </a:prstGeom>
        </p:spPr>
      </p:pic>
      <p:grpSp>
        <p:nvGrpSpPr>
          <p:cNvPr id="20" name="Group 19"/>
          <p:cNvGrpSpPr/>
          <p:nvPr/>
        </p:nvGrpSpPr>
        <p:grpSpPr>
          <a:xfrm>
            <a:off x="4035172" y="884604"/>
            <a:ext cx="2045828" cy="729043"/>
            <a:chOff x="4035172" y="884604"/>
            <a:chExt cx="2045828" cy="729043"/>
          </a:xfrm>
        </p:grpSpPr>
        <p:sp>
          <p:nvSpPr>
            <p:cNvPr id="11" name="TextBox 10"/>
            <p:cNvSpPr txBox="1"/>
            <p:nvPr/>
          </p:nvSpPr>
          <p:spPr>
            <a:xfrm>
              <a:off x="4035172" y="884604"/>
              <a:ext cx="1250342"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&gt;3 koštane </a:t>
              </a:r>
            </a:p>
            <a:p>
              <a:r>
                <a:rPr lang="sr-Latn-RS" dirty="0">
                  <a:solidFill>
                    <a:schemeClr val="bg2"/>
                  </a:solidFill>
                </a:rPr>
                <a:t>metastaza</a:t>
              </a:r>
            </a:p>
          </p:txBody>
        </p:sp>
        <p:cxnSp>
          <p:nvCxnSpPr>
            <p:cNvPr id="14" name="Straight Arrow Connector 13"/>
            <p:cNvCxnSpPr>
              <a:stCxn id="11" idx="3"/>
            </p:cNvCxnSpPr>
            <p:nvPr/>
          </p:nvCxnSpPr>
          <p:spPr>
            <a:xfrm>
              <a:off x="5285514" y="1207770"/>
              <a:ext cx="795486" cy="4058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564928" y="2985247"/>
            <a:ext cx="1732151" cy="751895"/>
            <a:chOff x="6564928" y="2985247"/>
            <a:chExt cx="1732151" cy="751895"/>
          </a:xfrm>
        </p:grpSpPr>
        <p:sp>
          <p:nvSpPr>
            <p:cNvPr id="15" name="TextBox 14"/>
            <p:cNvSpPr txBox="1"/>
            <p:nvPr/>
          </p:nvSpPr>
          <p:spPr>
            <a:xfrm>
              <a:off x="7166961" y="3090811"/>
              <a:ext cx="1130118"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 koštana </a:t>
              </a:r>
            </a:p>
            <a:p>
              <a:r>
                <a:rPr lang="sr-Latn-RS" dirty="0">
                  <a:solidFill>
                    <a:schemeClr val="bg2"/>
                  </a:solidFill>
                </a:rPr>
                <a:t>metastaza</a:t>
              </a:r>
            </a:p>
          </p:txBody>
        </p:sp>
        <p:cxnSp>
          <p:nvCxnSpPr>
            <p:cNvPr id="19" name="Straight Arrow Connector 18"/>
            <p:cNvCxnSpPr>
              <a:stCxn id="15" idx="1"/>
            </p:cNvCxnSpPr>
            <p:nvPr/>
          </p:nvCxnSpPr>
          <p:spPr>
            <a:xfrm flipH="1" flipV="1">
              <a:off x="6564928" y="2985247"/>
              <a:ext cx="602033" cy="4287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4001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778373"/>
            <a:ext cx="7406640" cy="5118374"/>
          </a:xfrm>
          <a:solidFill>
            <a:srgbClr val="83D5D7">
              <a:alpha val="30196"/>
            </a:srgbClr>
          </a:solidFill>
        </p:spPr>
      </p:pic>
      <p:sp>
        <p:nvSpPr>
          <p:cNvPr id="4" name="Text Placeholder 3"/>
          <p:cNvSpPr>
            <a:spLocks noGrp="1"/>
          </p:cNvSpPr>
          <p:nvPr>
            <p:ph type="body" sz="half" idx="2"/>
          </p:nvPr>
        </p:nvSpPr>
        <p:spPr/>
        <p:txBody>
          <a:bodyPr/>
          <a:lstStyle/>
          <a:p>
            <a:r>
              <a:rPr lang="sr-Latn-RS" dirty="0"/>
              <a:t>Broj metastatskih mesta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21</a:t>
            </a:fld>
            <a:endParaRPr lang="sr-Latn-RS" dirty="0"/>
          </a:p>
        </p:txBody>
      </p:sp>
      <p:grpSp>
        <p:nvGrpSpPr>
          <p:cNvPr id="18" name="Group 17"/>
          <p:cNvGrpSpPr/>
          <p:nvPr/>
        </p:nvGrpSpPr>
        <p:grpSpPr>
          <a:xfrm>
            <a:off x="3348318" y="2111188"/>
            <a:ext cx="3065929" cy="470647"/>
            <a:chOff x="3348318" y="2111188"/>
            <a:chExt cx="3065929" cy="470647"/>
          </a:xfrm>
        </p:grpSpPr>
        <p:cxnSp>
          <p:nvCxnSpPr>
            <p:cNvPr id="9" name="Straight Arrow Connector 8"/>
            <p:cNvCxnSpPr>
              <a:stCxn id="10" idx="1"/>
            </p:cNvCxnSpPr>
            <p:nvPr/>
          </p:nvCxnSpPr>
          <p:spPr>
            <a:xfrm flipH="1">
              <a:off x="3348318" y="2232212"/>
              <a:ext cx="1358153" cy="34962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471" y="2111188"/>
              <a:ext cx="1707776" cy="242047"/>
            </a:xfrm>
            <a:prstGeom prst="rect">
              <a:avLst/>
            </a:prstGeom>
            <a:solidFill>
              <a:srgbClr val="83D5D7">
                <a:alpha val="3607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grpSp>
        <p:nvGrpSpPr>
          <p:cNvPr id="19" name="Group 18"/>
          <p:cNvGrpSpPr/>
          <p:nvPr/>
        </p:nvGrpSpPr>
        <p:grpSpPr>
          <a:xfrm>
            <a:off x="4706471" y="2545135"/>
            <a:ext cx="1936376" cy="1676401"/>
            <a:chOff x="4706471" y="2545135"/>
            <a:chExt cx="1936376" cy="1676401"/>
          </a:xfrm>
        </p:grpSpPr>
        <p:sp>
          <p:nvSpPr>
            <p:cNvPr id="13" name="Rectangle 12"/>
            <p:cNvSpPr/>
            <p:nvPr/>
          </p:nvSpPr>
          <p:spPr>
            <a:xfrm>
              <a:off x="4706471" y="2545135"/>
              <a:ext cx="1936376" cy="242047"/>
            </a:xfrm>
            <a:prstGeom prst="rect">
              <a:avLst/>
            </a:prstGeom>
            <a:solidFill>
              <a:srgbClr val="83D5D7">
                <a:alpha val="3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cxnSp>
          <p:nvCxnSpPr>
            <p:cNvPr id="15" name="Straight Arrow Connector 14"/>
            <p:cNvCxnSpPr>
              <a:stCxn id="13" idx="2"/>
            </p:cNvCxnSpPr>
            <p:nvPr/>
          </p:nvCxnSpPr>
          <p:spPr>
            <a:xfrm flipH="1">
              <a:off x="4961965" y="2787182"/>
              <a:ext cx="712694" cy="143435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160" y="5528099"/>
            <a:ext cx="5394960" cy="979381"/>
          </a:xfrm>
          <a:prstGeom prst="rect">
            <a:avLst/>
          </a:prstGeom>
        </p:spPr>
      </p:pic>
    </p:spTree>
    <p:extLst>
      <p:ext uri="{BB962C8B-B14F-4D97-AF65-F5344CB8AC3E}">
        <p14:creationId xmlns:p14="http://schemas.microsoft.com/office/powerpoint/2010/main" val="1964731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353821"/>
            <a:ext cx="7406640" cy="5967477"/>
          </a:xfrm>
        </p:spPr>
      </p:pic>
      <p:sp>
        <p:nvSpPr>
          <p:cNvPr id="4" name="Text Placeholder 3"/>
          <p:cNvSpPr>
            <a:spLocks noGrp="1"/>
          </p:cNvSpPr>
          <p:nvPr>
            <p:ph type="body" sz="half" idx="2"/>
          </p:nvPr>
        </p:nvSpPr>
        <p:spPr/>
        <p:txBody>
          <a:bodyPr/>
          <a:lstStyle/>
          <a:p>
            <a:r>
              <a:rPr lang="sr-Latn-RS" dirty="0"/>
              <a:t>Disease free interval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22</a:t>
            </a:fld>
            <a:endParaRPr lang="sr-Latn-R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4512" y="5522629"/>
            <a:ext cx="4480560" cy="1007422"/>
          </a:xfrm>
          <a:prstGeom prst="rect">
            <a:avLst/>
          </a:prstGeom>
        </p:spPr>
      </p:pic>
    </p:spTree>
    <p:extLst>
      <p:ext uri="{BB962C8B-B14F-4D97-AF65-F5344CB8AC3E}">
        <p14:creationId xmlns:p14="http://schemas.microsoft.com/office/powerpoint/2010/main" val="1741482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627814"/>
            <a:ext cx="7406640" cy="5419492"/>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23</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grpSp>
        <p:nvGrpSpPr>
          <p:cNvPr id="3" name="Group 2"/>
          <p:cNvGrpSpPr/>
          <p:nvPr/>
        </p:nvGrpSpPr>
        <p:grpSpPr>
          <a:xfrm>
            <a:off x="342897" y="1695450"/>
            <a:ext cx="2400303" cy="3752850"/>
            <a:chOff x="342897" y="1695450"/>
            <a:chExt cx="2400303" cy="3752850"/>
          </a:xfrm>
        </p:grpSpPr>
        <p:sp>
          <p:nvSpPr>
            <p:cNvPr id="9" name="Rounded Rectangle 8"/>
            <p:cNvSpPr/>
            <p:nvPr/>
          </p:nvSpPr>
          <p:spPr>
            <a:xfrm>
              <a:off x="342900" y="1695450"/>
              <a:ext cx="1895475"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ounded Rectangle 9"/>
            <p:cNvSpPr/>
            <p:nvPr/>
          </p:nvSpPr>
          <p:spPr>
            <a:xfrm>
              <a:off x="342899" y="2562225"/>
              <a:ext cx="2124076"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342898" y="3438525"/>
              <a:ext cx="2400302"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342897" y="4305300"/>
              <a:ext cx="2028828"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342900" y="5172075"/>
              <a:ext cx="2324100" cy="2762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2535551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520686"/>
            <a:ext cx="7406640" cy="5633748"/>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24</a:t>
            </a:fld>
            <a:endParaRPr lang="sr-Latn-R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grpSp>
        <p:nvGrpSpPr>
          <p:cNvPr id="25" name="Group 24"/>
          <p:cNvGrpSpPr/>
          <p:nvPr/>
        </p:nvGrpSpPr>
        <p:grpSpPr>
          <a:xfrm>
            <a:off x="5514969" y="102199"/>
            <a:ext cx="2187634" cy="1477328"/>
            <a:chOff x="5514969" y="102199"/>
            <a:chExt cx="2187634" cy="1477328"/>
          </a:xfrm>
        </p:grpSpPr>
        <p:sp>
          <p:nvSpPr>
            <p:cNvPr id="9" name="TextBox 8"/>
            <p:cNvSpPr txBox="1"/>
            <p:nvPr/>
          </p:nvSpPr>
          <p:spPr>
            <a:xfrm>
              <a:off x="5982901" y="102199"/>
              <a:ext cx="1719702" cy="1477328"/>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PS 0–1</a:t>
              </a:r>
            </a:p>
            <a:p>
              <a:r>
                <a:rPr lang="sr-Latn-RS" dirty="0">
                  <a:solidFill>
                    <a:schemeClr val="bg2"/>
                  </a:solidFill>
                </a:rPr>
                <a:t>1 metastaza</a:t>
              </a:r>
            </a:p>
            <a:p>
              <a:r>
                <a:rPr lang="sr-Latn-RS" dirty="0">
                  <a:solidFill>
                    <a:schemeClr val="bg2"/>
                  </a:solidFill>
                </a:rPr>
                <a:t>veličine ≤ 30mm</a:t>
              </a:r>
            </a:p>
            <a:p>
              <a:r>
                <a:rPr lang="sr-Latn-RS" dirty="0">
                  <a:solidFill>
                    <a:schemeClr val="bg2"/>
                  </a:solidFill>
                </a:rPr>
                <a:t>metahrona</a:t>
              </a:r>
            </a:p>
            <a:p>
              <a:r>
                <a:rPr lang="sr-Latn-RS" dirty="0">
                  <a:solidFill>
                    <a:schemeClr val="bg2"/>
                  </a:solidFill>
                </a:rPr>
                <a:t>HT pre SBRT</a:t>
              </a:r>
            </a:p>
          </p:txBody>
        </p:sp>
        <p:cxnSp>
          <p:nvCxnSpPr>
            <p:cNvPr id="11" name="Straight Arrow Connector 10"/>
            <p:cNvCxnSpPr>
              <a:stCxn id="9" idx="1"/>
            </p:cNvCxnSpPr>
            <p:nvPr/>
          </p:nvCxnSpPr>
          <p:spPr>
            <a:xfrm flipH="1">
              <a:off x="5514969" y="840863"/>
              <a:ext cx="467932" cy="5736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20309" y="2415076"/>
            <a:ext cx="2066591" cy="1480695"/>
            <a:chOff x="420309" y="2415076"/>
            <a:chExt cx="2066591" cy="1480695"/>
          </a:xfrm>
        </p:grpSpPr>
        <p:sp>
          <p:nvSpPr>
            <p:cNvPr id="13" name="TextBox 12"/>
            <p:cNvSpPr txBox="1"/>
            <p:nvPr/>
          </p:nvSpPr>
          <p:spPr>
            <a:xfrm>
              <a:off x="420309" y="3526439"/>
              <a:ext cx="206659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medOS≈0,8 godina </a:t>
              </a:r>
            </a:p>
          </p:txBody>
        </p:sp>
        <p:cxnSp>
          <p:nvCxnSpPr>
            <p:cNvPr id="16" name="Straight Arrow Connector 15"/>
            <p:cNvCxnSpPr/>
            <p:nvPr/>
          </p:nvCxnSpPr>
          <p:spPr>
            <a:xfrm flipV="1">
              <a:off x="1453604" y="2415076"/>
              <a:ext cx="275184" cy="11113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027358" y="1957387"/>
            <a:ext cx="1786066" cy="827021"/>
            <a:chOff x="5027358" y="1957387"/>
            <a:chExt cx="1786066" cy="827021"/>
          </a:xfrm>
        </p:grpSpPr>
        <p:sp>
          <p:nvSpPr>
            <p:cNvPr id="14" name="TextBox 13"/>
            <p:cNvSpPr txBox="1"/>
            <p:nvPr/>
          </p:nvSpPr>
          <p:spPr>
            <a:xfrm>
              <a:off x="5027358" y="2415076"/>
              <a:ext cx="1786066"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medOS≈7 godina</a:t>
              </a:r>
            </a:p>
          </p:txBody>
        </p:sp>
        <p:cxnSp>
          <p:nvCxnSpPr>
            <p:cNvPr id="19" name="Straight Arrow Connector 18"/>
            <p:cNvCxnSpPr>
              <a:stCxn id="14" idx="0"/>
            </p:cNvCxnSpPr>
            <p:nvPr/>
          </p:nvCxnSpPr>
          <p:spPr>
            <a:xfrm flipV="1">
              <a:off x="5920391" y="1957387"/>
              <a:ext cx="694722" cy="4576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4288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578948"/>
            <a:ext cx="7406640" cy="3517223"/>
          </a:xfrm>
        </p:spPr>
      </p:pic>
      <p:sp>
        <p:nvSpPr>
          <p:cNvPr id="4" name="Text Placeholder 3"/>
          <p:cNvSpPr>
            <a:spLocks noGrp="1"/>
          </p:cNvSpPr>
          <p:nvPr>
            <p:ph type="body" sz="half" idx="2"/>
          </p:nvPr>
        </p:nvSpPr>
        <p:spPr/>
        <p:txBody>
          <a:bodyPr/>
          <a:lstStyle/>
          <a:p>
            <a:r>
              <a:rPr lang="sr-Latn-RS" dirty="0"/>
              <a:t>Zaključak</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25</a:t>
            </a:fld>
            <a:endParaRPr lang="sr-Latn-R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0790" y="5339367"/>
            <a:ext cx="6217920" cy="1185030"/>
          </a:xfrm>
          <a:prstGeom prst="rect">
            <a:avLst/>
          </a:prstGeom>
        </p:spPr>
      </p:pic>
      <p:sp>
        <p:nvSpPr>
          <p:cNvPr id="8" name="Rounded Rectangle 7"/>
          <p:cNvSpPr/>
          <p:nvPr/>
        </p:nvSpPr>
        <p:spPr>
          <a:xfrm>
            <a:off x="165920" y="2491863"/>
            <a:ext cx="2282312" cy="2021143"/>
          </a:xfrm>
          <a:prstGeom prst="roundRect">
            <a:avLst>
              <a:gd name="adj" fmla="val 518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2600320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FA29C5-E040-4C3D-8E56-194BE3A29CA3}"/>
              </a:ext>
            </a:extLst>
          </p:cNvPr>
          <p:cNvSpPr>
            <a:spLocks noGrp="1"/>
          </p:cNvSpPr>
          <p:nvPr>
            <p:ph type="title"/>
          </p:nvPr>
        </p:nvSpPr>
        <p:spPr/>
        <p:txBody>
          <a:bodyPr/>
          <a:lstStyle/>
          <a:p>
            <a:r>
              <a:rPr lang="sr-Latn-RS" dirty="0" smtClean="0"/>
              <a:t>SBRT</a:t>
            </a:r>
            <a:endParaRPr lang="sr-Latn-RS" dirty="0"/>
          </a:p>
        </p:txBody>
      </p:sp>
      <p:pic>
        <p:nvPicPr>
          <p:cNvPr id="8" name="Picture Placeholder 7">
            <a:extLst>
              <a:ext uri="{FF2B5EF4-FFF2-40B4-BE49-F238E27FC236}">
                <a16:creationId xmlns="" xmlns:a16="http://schemas.microsoft.com/office/drawing/2014/main" id="{02F1F25D-BB2E-4D0E-96B8-2177C1BE8B1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510187"/>
            <a:ext cx="7406640" cy="3654746"/>
          </a:xfrm>
        </p:spPr>
      </p:pic>
      <p:sp>
        <p:nvSpPr>
          <p:cNvPr id="4" name="Text Placeholder 3">
            <a:extLst>
              <a:ext uri="{FF2B5EF4-FFF2-40B4-BE49-F238E27FC236}">
                <a16:creationId xmlns="" xmlns:a16="http://schemas.microsoft.com/office/drawing/2014/main" id="{038DA8F5-4A4B-4E27-854A-2EBFB6E296FE}"/>
              </a:ext>
            </a:extLst>
          </p:cNvPr>
          <p:cNvSpPr>
            <a:spLocks noGrp="1"/>
          </p:cNvSpPr>
          <p:nvPr>
            <p:ph type="body" sz="half" idx="2"/>
          </p:nvPr>
        </p:nvSpPr>
        <p:spPr/>
        <p:txBody>
          <a:bodyPr/>
          <a:lstStyle/>
          <a:p>
            <a:r>
              <a:rPr lang="sr-Latn-RS" dirty="0"/>
              <a:t>Proces</a:t>
            </a:r>
          </a:p>
        </p:txBody>
      </p:sp>
      <p:sp>
        <p:nvSpPr>
          <p:cNvPr id="5" name="Footer Placeholder 4">
            <a:extLst>
              <a:ext uri="{FF2B5EF4-FFF2-40B4-BE49-F238E27FC236}">
                <a16:creationId xmlns="" xmlns:a16="http://schemas.microsoft.com/office/drawing/2014/main" id="{9AE355DC-B174-4A94-8E48-504EBBD0A0DF}"/>
              </a:ext>
            </a:extLst>
          </p:cNvPr>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a:extLst>
              <a:ext uri="{FF2B5EF4-FFF2-40B4-BE49-F238E27FC236}">
                <a16:creationId xmlns="" xmlns:a16="http://schemas.microsoft.com/office/drawing/2014/main" id="{9E0D760C-C096-43EB-8D96-EB567B94DD4F}"/>
              </a:ext>
            </a:extLst>
          </p:cNvPr>
          <p:cNvSpPr>
            <a:spLocks noGrp="1"/>
          </p:cNvSpPr>
          <p:nvPr>
            <p:ph type="sldNum" sz="quarter" idx="12"/>
          </p:nvPr>
        </p:nvSpPr>
        <p:spPr/>
        <p:txBody>
          <a:bodyPr/>
          <a:lstStyle/>
          <a:p>
            <a:fld id="{CA8D9AD5-F248-4919-864A-CFD76CC027D6}" type="slidenum">
              <a:rPr lang="en-US" smtClean="0"/>
              <a:t>26</a:t>
            </a:fld>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871" y="4921762"/>
            <a:ext cx="4937760" cy="1620579"/>
          </a:xfrm>
          <a:prstGeom prst="rect">
            <a:avLst/>
          </a:prstGeom>
        </p:spPr>
      </p:pic>
    </p:spTree>
    <p:extLst>
      <p:ext uri="{BB962C8B-B14F-4D97-AF65-F5344CB8AC3E}">
        <p14:creationId xmlns:p14="http://schemas.microsoft.com/office/powerpoint/2010/main" val="3896520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SBRT—pozicioniranje</a:t>
            </a:r>
            <a:endParaRPr lang="sr-Latn-R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715994" y="274320"/>
            <a:ext cx="4340411" cy="6126480"/>
          </a:xfrm>
        </p:spPr>
      </p:pic>
      <p:sp>
        <p:nvSpPr>
          <p:cNvPr id="4" name="Text Placeholder 3"/>
          <p:cNvSpPr>
            <a:spLocks noGrp="1"/>
          </p:cNvSpPr>
          <p:nvPr>
            <p:ph type="body" sz="half" idx="2"/>
          </p:nvPr>
        </p:nvSpPr>
        <p:spPr/>
        <p:txBody>
          <a:bodyPr/>
          <a:lstStyle/>
          <a:p>
            <a:r>
              <a:rPr lang="sr-Latn-RS" dirty="0" smtClean="0"/>
              <a:t>stereotaksični ram</a:t>
            </a:r>
            <a:endParaRPr lang="sr-Latn-RS" dirty="0"/>
          </a:p>
        </p:txBody>
      </p:sp>
      <p:sp>
        <p:nvSpPr>
          <p:cNvPr id="5" name="Footer Placeholder 4"/>
          <p:cNvSpPr>
            <a:spLocks noGrp="1"/>
          </p:cNvSpPr>
          <p:nvPr>
            <p:ph type="ftr" sz="quarter" idx="11"/>
          </p:nvPr>
        </p:nvSpPr>
        <p:spPr/>
        <p:txBody>
          <a:bodyPr/>
          <a:lstStyle/>
          <a:p>
            <a:r>
              <a:rPr lang="en-US" smtClean="0"/>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27</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814" y="4973976"/>
            <a:ext cx="5836871" cy="1463040"/>
          </a:xfrm>
          <a:prstGeom prst="rect">
            <a:avLst/>
          </a:prstGeom>
        </p:spPr>
      </p:pic>
    </p:spTree>
    <p:extLst>
      <p:ext uri="{BB962C8B-B14F-4D97-AF65-F5344CB8AC3E}">
        <p14:creationId xmlns:p14="http://schemas.microsoft.com/office/powerpoint/2010/main" val="2928649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SBRT—imidžing</a:t>
            </a:r>
            <a:endParaRPr lang="sr-Latn-R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18350"/>
            <a:ext cx="7406640" cy="3838419"/>
          </a:xfrm>
        </p:spPr>
      </p:pic>
      <p:sp>
        <p:nvSpPr>
          <p:cNvPr id="4" name="Text Placeholder 3"/>
          <p:cNvSpPr>
            <a:spLocks noGrp="1"/>
          </p:cNvSpPr>
          <p:nvPr>
            <p:ph type="body" sz="half" idx="2"/>
          </p:nvPr>
        </p:nvSpPr>
        <p:spPr/>
        <p:txBody>
          <a:bodyPr/>
          <a:lstStyle/>
          <a:p>
            <a:r>
              <a:rPr lang="sr-Latn-RS" dirty="0" smtClean="0"/>
              <a:t>Problem pomeranja tumora</a:t>
            </a:r>
          </a:p>
          <a:p>
            <a:pPr marL="342900" indent="-342900">
              <a:buFont typeface="Arial" pitchFamily="34" charset="0"/>
              <a:buChar char="•"/>
            </a:pPr>
            <a:r>
              <a:rPr lang="sr-Latn-RS" dirty="0" smtClean="0"/>
              <a:t>gating</a:t>
            </a:r>
          </a:p>
          <a:p>
            <a:pPr marL="342900" indent="-342900">
              <a:buFont typeface="Arial" pitchFamily="34" charset="0"/>
              <a:buChar char="•"/>
            </a:pPr>
            <a:r>
              <a:rPr lang="sr-Latn-RS" dirty="0" smtClean="0"/>
              <a:t>tracking</a:t>
            </a:r>
          </a:p>
          <a:p>
            <a:pPr marL="342900" indent="-342900">
              <a:buFont typeface="Arial" pitchFamily="34" charset="0"/>
              <a:buChar char="•"/>
            </a:pPr>
            <a:r>
              <a:rPr lang="sr-Latn-RS" dirty="0" smtClean="0"/>
              <a:t>dampening</a:t>
            </a:r>
            <a:endParaRPr lang="sr-Latn-RS" dirty="0"/>
          </a:p>
        </p:txBody>
      </p:sp>
      <p:sp>
        <p:nvSpPr>
          <p:cNvPr id="5" name="Footer Placeholder 4"/>
          <p:cNvSpPr>
            <a:spLocks noGrp="1"/>
          </p:cNvSpPr>
          <p:nvPr>
            <p:ph type="ftr" sz="quarter" idx="11"/>
          </p:nvPr>
        </p:nvSpPr>
        <p:spPr/>
        <p:txBody>
          <a:bodyPr/>
          <a:lstStyle/>
          <a:p>
            <a:r>
              <a:rPr lang="en-US" smtClean="0"/>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28</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542" y="5316867"/>
            <a:ext cx="6217920" cy="1217822"/>
          </a:xfrm>
          <a:prstGeom prst="rect">
            <a:avLst/>
          </a:prstGeom>
        </p:spPr>
      </p:pic>
      <p:sp>
        <p:nvSpPr>
          <p:cNvPr id="9" name="Rounded Rectangle 8"/>
          <p:cNvSpPr/>
          <p:nvPr/>
        </p:nvSpPr>
        <p:spPr>
          <a:xfrm>
            <a:off x="4948519" y="1385048"/>
            <a:ext cx="2585756" cy="182805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ounded Rectangle 9"/>
          <p:cNvSpPr/>
          <p:nvPr/>
        </p:nvSpPr>
        <p:spPr>
          <a:xfrm>
            <a:off x="1062319" y="3367042"/>
            <a:ext cx="2585756" cy="18997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4948519" y="3367043"/>
            <a:ext cx="2585756" cy="18997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2217487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SBRT—delineacija</a:t>
            </a:r>
            <a:endParaRPr lang="sr-Latn-R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923213"/>
            <a:ext cx="7406640" cy="4828693"/>
          </a:xfrm>
        </p:spPr>
      </p:pic>
      <p:sp>
        <p:nvSpPr>
          <p:cNvPr id="4" name="Text Placeholder 3"/>
          <p:cNvSpPr>
            <a:spLocks noGrp="1"/>
          </p:cNvSpPr>
          <p:nvPr>
            <p:ph type="body" sz="half" idx="2"/>
          </p:nvPr>
        </p:nvSpPr>
        <p:spPr/>
        <p:txBody>
          <a:bodyPr/>
          <a:lstStyle/>
          <a:p>
            <a:pPr marL="342900" indent="-342900">
              <a:buFont typeface="Arial" pitchFamily="34" charset="0"/>
              <a:buChar char="•"/>
            </a:pPr>
            <a:r>
              <a:rPr lang="sr-Latn-RS" dirty="0" smtClean="0"/>
              <a:t>ICRU 50 i 62</a:t>
            </a:r>
          </a:p>
          <a:p>
            <a:pPr marL="342900" indent="-342900">
              <a:buFont typeface="Arial" pitchFamily="34" charset="0"/>
              <a:buChar char="•"/>
            </a:pPr>
            <a:r>
              <a:rPr lang="sr-Latn-RS" dirty="0" smtClean="0"/>
              <a:t>GTV≈CTV</a:t>
            </a:r>
          </a:p>
          <a:p>
            <a:pPr marL="342900" indent="-342900">
              <a:buFont typeface="Arial" pitchFamily="34" charset="0"/>
              <a:buChar char="•"/>
            </a:pPr>
            <a:r>
              <a:rPr lang="sr-Latn-RS" dirty="0" smtClean="0"/>
              <a:t>ITV</a:t>
            </a:r>
          </a:p>
          <a:p>
            <a:pPr marL="342900" indent="-342900">
              <a:buFont typeface="Arial" pitchFamily="34" charset="0"/>
              <a:buChar char="•"/>
            </a:pPr>
            <a:r>
              <a:rPr lang="sr-Latn-RS" dirty="0" smtClean="0"/>
              <a:t>PTV</a:t>
            </a:r>
            <a:endParaRPr lang="sr-Latn-RS" dirty="0"/>
          </a:p>
        </p:txBody>
      </p:sp>
      <p:sp>
        <p:nvSpPr>
          <p:cNvPr id="5" name="Footer Placeholder 4"/>
          <p:cNvSpPr>
            <a:spLocks noGrp="1"/>
          </p:cNvSpPr>
          <p:nvPr>
            <p:ph type="ftr" sz="quarter" idx="11"/>
          </p:nvPr>
        </p:nvSpPr>
        <p:spPr/>
        <p:txBody>
          <a:bodyPr/>
          <a:lstStyle/>
          <a:p>
            <a:r>
              <a:rPr lang="en-US" smtClean="0"/>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29</a:t>
            </a:fld>
            <a:endParaRPr lang="sr-Latn-RS"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000" t="10451" r="1906" b="61217"/>
          <a:stretch/>
        </p:blipFill>
        <p:spPr>
          <a:xfrm>
            <a:off x="7639050" y="4795838"/>
            <a:ext cx="4490160" cy="1737360"/>
          </a:xfrm>
          <a:prstGeom prst="rect">
            <a:avLst/>
          </a:prstGeom>
        </p:spPr>
      </p:pic>
    </p:spTree>
    <p:extLst>
      <p:ext uri="{BB962C8B-B14F-4D97-AF65-F5344CB8AC3E}">
        <p14:creationId xmlns:p14="http://schemas.microsoft.com/office/powerpoint/2010/main" val="1287451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30135" y="274320"/>
            <a:ext cx="6312130" cy="6126480"/>
          </a:xfrm>
        </p:spPr>
      </p:pic>
      <p:sp>
        <p:nvSpPr>
          <p:cNvPr id="4" name="Text Placeholder 3"/>
          <p:cNvSpPr>
            <a:spLocks noGrp="1"/>
          </p:cNvSpPr>
          <p:nvPr>
            <p:ph type="body" sz="half" idx="2"/>
          </p:nvPr>
        </p:nvSpPr>
        <p:spPr/>
        <p:txBody>
          <a:bodyPr/>
          <a:lstStyle/>
          <a:p>
            <a:r>
              <a:rPr lang="sr-Latn-RS" noProof="1"/>
              <a:t>Definicija</a:t>
            </a:r>
          </a:p>
        </p:txBody>
      </p:sp>
      <p:sp>
        <p:nvSpPr>
          <p:cNvPr id="6" name="Rectangle 5">
            <a:extLst>
              <a:ext uri="{FF2B5EF4-FFF2-40B4-BE49-F238E27FC236}">
                <a16:creationId xmlns:a16="http://schemas.microsoft.com/office/drawing/2014/main" xmlns="" id="{A273C12D-FCFF-4837-AC3E-C8010E9B1802}"/>
              </a:ext>
            </a:extLst>
          </p:cNvPr>
          <p:cNvSpPr/>
          <p:nvPr/>
        </p:nvSpPr>
        <p:spPr>
          <a:xfrm>
            <a:off x="860749" y="1100233"/>
            <a:ext cx="4268172"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7" name="Rectangle: Rounded Corners 15">
            <a:extLst>
              <a:ext uri="{FF2B5EF4-FFF2-40B4-BE49-F238E27FC236}">
                <a16:creationId xmlns:a16="http://schemas.microsoft.com/office/drawing/2014/main" xmlns="" id="{95F7991A-2547-4F30-A11B-6E0DD1E4BFD5}"/>
              </a:ext>
            </a:extLst>
          </p:cNvPr>
          <p:cNvSpPr/>
          <p:nvPr/>
        </p:nvSpPr>
        <p:spPr>
          <a:xfrm>
            <a:off x="5138447" y="1411933"/>
            <a:ext cx="1726163" cy="326571"/>
          </a:xfrm>
          <a:prstGeom prst="roundRect">
            <a:avLst/>
          </a:prstGeom>
          <a:gradFill>
            <a:gsLst>
              <a:gs pos="100000">
                <a:schemeClr val="accent1">
                  <a:tint val="66000"/>
                  <a:satMod val="160000"/>
                  <a:alpha val="40000"/>
                </a:schemeClr>
              </a:gs>
              <a:gs pos="50000">
                <a:schemeClr val="accent1">
                  <a:tint val="44500"/>
                  <a:satMod val="160000"/>
                  <a:alpha val="40000"/>
                </a:schemeClr>
              </a:gs>
              <a:gs pos="0">
                <a:schemeClr val="accent1">
                  <a:tint val="23500"/>
                  <a:satMod val="160000"/>
                  <a:alpha val="40000"/>
                </a:schemeClr>
              </a:gs>
            </a:gsLst>
            <a:path path="circle">
              <a:fillToRect l="50000" t="50000" r="50000" b="50000"/>
            </a:path>
          </a:grad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r-Latn-RS"/>
          </a:p>
        </p:txBody>
      </p:sp>
      <p:cxnSp>
        <p:nvCxnSpPr>
          <p:cNvPr id="8" name="Straight Connector 7">
            <a:extLst>
              <a:ext uri="{FF2B5EF4-FFF2-40B4-BE49-F238E27FC236}">
                <a16:creationId xmlns:a16="http://schemas.microsoft.com/office/drawing/2014/main" xmlns="" id="{5EC768DF-89DC-43F2-8E81-CA0A4B405DE2}"/>
              </a:ext>
            </a:extLst>
          </p:cNvPr>
          <p:cNvCxnSpPr>
            <a:cxnSpLocks/>
          </p:cNvCxnSpPr>
          <p:nvPr/>
        </p:nvCxnSpPr>
        <p:spPr>
          <a:xfrm>
            <a:off x="2423042" y="4883019"/>
            <a:ext cx="44805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A4DA17DC-0F30-411C-953D-A63F64927129}"/>
              </a:ext>
            </a:extLst>
          </p:cNvPr>
          <p:cNvSpPr/>
          <p:nvPr/>
        </p:nvSpPr>
        <p:spPr>
          <a:xfrm>
            <a:off x="4111578" y="2711973"/>
            <a:ext cx="279202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ectangle 9">
            <a:extLst>
              <a:ext uri="{FF2B5EF4-FFF2-40B4-BE49-F238E27FC236}">
                <a16:creationId xmlns:a16="http://schemas.microsoft.com/office/drawing/2014/main" xmlns="" id="{96B730F0-C8AC-41AD-92B8-08380F3A7E1F}"/>
              </a:ext>
            </a:extLst>
          </p:cNvPr>
          <p:cNvSpPr/>
          <p:nvPr/>
        </p:nvSpPr>
        <p:spPr>
          <a:xfrm>
            <a:off x="860749" y="3020272"/>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ectangle 10">
            <a:extLst>
              <a:ext uri="{FF2B5EF4-FFF2-40B4-BE49-F238E27FC236}">
                <a16:creationId xmlns:a16="http://schemas.microsoft.com/office/drawing/2014/main" xmlns="" id="{71FCAC5F-4E4E-45EC-8847-377393D70CE6}"/>
              </a:ext>
            </a:extLst>
          </p:cNvPr>
          <p:cNvSpPr/>
          <p:nvPr/>
        </p:nvSpPr>
        <p:spPr>
          <a:xfrm>
            <a:off x="2782419" y="4301500"/>
            <a:ext cx="4072665"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ectangle 11">
            <a:extLst>
              <a:ext uri="{FF2B5EF4-FFF2-40B4-BE49-F238E27FC236}">
                <a16:creationId xmlns:a16="http://schemas.microsoft.com/office/drawing/2014/main" xmlns="" id="{CE1CE84B-99FD-42FF-8F6B-2423B5018D42}"/>
              </a:ext>
            </a:extLst>
          </p:cNvPr>
          <p:cNvSpPr/>
          <p:nvPr/>
        </p:nvSpPr>
        <p:spPr>
          <a:xfrm>
            <a:off x="841699" y="4615048"/>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760" y="4297680"/>
            <a:ext cx="4754880" cy="1996076"/>
          </a:xfrm>
          <a:prstGeom prst="rect">
            <a:avLst/>
          </a:prstGeom>
        </p:spPr>
      </p:pic>
      <p:sp>
        <p:nvSpPr>
          <p:cNvPr id="17" name="Footer Placeholder 1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8" name="Slide Number Placeholder 17"/>
          <p:cNvSpPr>
            <a:spLocks noGrp="1"/>
          </p:cNvSpPr>
          <p:nvPr>
            <p:ph type="sldNum" sz="quarter" idx="12"/>
          </p:nvPr>
        </p:nvSpPr>
        <p:spPr/>
        <p:txBody>
          <a:bodyPr/>
          <a:lstStyle/>
          <a:p>
            <a:fld id="{CA8D9AD5-F248-4919-864A-CFD76CC027D6}" type="slidenum">
              <a:rPr lang="sr-Latn-RS" smtClean="0"/>
              <a:t>3</a:t>
            </a:fld>
            <a:endParaRPr lang="sr-Latn-RS" dirty="0"/>
          </a:p>
        </p:txBody>
      </p:sp>
    </p:spTree>
    <p:extLst>
      <p:ext uri="{BB962C8B-B14F-4D97-AF65-F5344CB8AC3E}">
        <p14:creationId xmlns:p14="http://schemas.microsoft.com/office/powerpoint/2010/main" val="20635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SBRT—aranžman polja</a:t>
            </a:r>
            <a:endParaRPr lang="sr-Latn-R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46976"/>
            <a:ext cx="7406640" cy="3781167"/>
          </a:xfrm>
        </p:spPr>
      </p:pic>
      <p:sp>
        <p:nvSpPr>
          <p:cNvPr id="4" name="Text Placeholder 3"/>
          <p:cNvSpPr>
            <a:spLocks noGrp="1"/>
          </p:cNvSpPr>
          <p:nvPr>
            <p:ph type="body" sz="half" idx="2"/>
          </p:nvPr>
        </p:nvSpPr>
        <p:spPr/>
        <p:txBody>
          <a:bodyPr/>
          <a:lstStyle/>
          <a:p>
            <a:pPr marL="342900" indent="-342900">
              <a:buFont typeface="Arial" pitchFamily="34" charset="0"/>
              <a:buChar char="•"/>
            </a:pPr>
            <a:r>
              <a:rPr lang="sr-Latn-RS" dirty="0" smtClean="0"/>
              <a:t>veći broj polja</a:t>
            </a:r>
          </a:p>
          <a:p>
            <a:pPr marL="342900" indent="-342900">
              <a:buFont typeface="Arial" pitchFamily="34" charset="0"/>
              <a:buChar char="•"/>
            </a:pPr>
            <a:r>
              <a:rPr lang="sr-Latn-RS" dirty="0" smtClean="0"/>
              <a:t>nekoplanarna</a:t>
            </a:r>
          </a:p>
          <a:p>
            <a:pPr marL="342900" indent="-342900">
              <a:buFont typeface="Arial" pitchFamily="34" charset="0"/>
              <a:buChar char="•"/>
            </a:pPr>
            <a:r>
              <a:rPr lang="sr-Latn-RS" dirty="0" smtClean="0"/>
              <a:t>brz pad doze</a:t>
            </a:r>
            <a:endParaRPr lang="sr-Latn-RS" dirty="0"/>
          </a:p>
        </p:txBody>
      </p:sp>
      <p:sp>
        <p:nvSpPr>
          <p:cNvPr id="5" name="Footer Placeholder 4"/>
          <p:cNvSpPr>
            <a:spLocks noGrp="1"/>
          </p:cNvSpPr>
          <p:nvPr>
            <p:ph type="ftr" sz="quarter" idx="11"/>
          </p:nvPr>
        </p:nvSpPr>
        <p:spPr/>
        <p:txBody>
          <a:bodyPr/>
          <a:lstStyle/>
          <a:p>
            <a:r>
              <a:rPr lang="en-US" smtClean="0"/>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30</a:t>
            </a:fld>
            <a:endParaRPr lang="sr-Latn-R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542" y="5316867"/>
            <a:ext cx="6217920" cy="1217822"/>
          </a:xfrm>
          <a:prstGeom prst="rect">
            <a:avLst/>
          </a:prstGeom>
        </p:spPr>
      </p:pic>
    </p:spTree>
    <p:extLst>
      <p:ext uri="{BB962C8B-B14F-4D97-AF65-F5344CB8AC3E}">
        <p14:creationId xmlns:p14="http://schemas.microsoft.com/office/powerpoint/2010/main" val="2749165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SBRT—tretman</a:t>
            </a:r>
            <a:endParaRPr lang="sr-Latn-RS" dirty="0"/>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892595"/>
            <a:ext cx="7406640" cy="2889929"/>
          </a:xfrm>
        </p:spPr>
      </p:pic>
      <p:sp>
        <p:nvSpPr>
          <p:cNvPr id="4" name="Text Placeholder 3"/>
          <p:cNvSpPr>
            <a:spLocks noGrp="1"/>
          </p:cNvSpPr>
          <p:nvPr>
            <p:ph type="body" sz="half" idx="2"/>
          </p:nvPr>
        </p:nvSpPr>
        <p:spPr/>
        <p:txBody>
          <a:bodyPr/>
          <a:lstStyle/>
          <a:p>
            <a:pPr marL="342900" indent="-342900">
              <a:buFont typeface="Arial" pitchFamily="34" charset="0"/>
              <a:buChar char="•"/>
            </a:pPr>
            <a:r>
              <a:rPr lang="sr-Latn-RS" dirty="0" smtClean="0"/>
              <a:t>pozicioniranje na aparatu</a:t>
            </a:r>
          </a:p>
          <a:p>
            <a:pPr marL="342900" indent="-342900">
              <a:buFont typeface="Arial" pitchFamily="34" charset="0"/>
              <a:buChar char="•"/>
            </a:pPr>
            <a:r>
              <a:rPr lang="sr-Latn-RS" dirty="0" smtClean="0"/>
              <a:t>provera i korekcija pozicije</a:t>
            </a:r>
            <a:endParaRPr lang="sr-Latn-RS" dirty="0"/>
          </a:p>
        </p:txBody>
      </p:sp>
      <p:sp>
        <p:nvSpPr>
          <p:cNvPr id="5" name="Footer Placeholder 4"/>
          <p:cNvSpPr>
            <a:spLocks noGrp="1"/>
          </p:cNvSpPr>
          <p:nvPr>
            <p:ph type="ftr" sz="quarter" idx="11"/>
          </p:nvPr>
        </p:nvSpPr>
        <p:spPr/>
        <p:txBody>
          <a:bodyPr/>
          <a:lstStyle/>
          <a:p>
            <a:r>
              <a:rPr lang="en-US" smtClean="0"/>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31</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5582" y="5308417"/>
            <a:ext cx="5943600" cy="1235249"/>
          </a:xfrm>
          <a:prstGeom prst="rect">
            <a:avLst/>
          </a:prstGeom>
        </p:spPr>
      </p:pic>
    </p:spTree>
    <p:extLst>
      <p:ext uri="{BB962C8B-B14F-4D97-AF65-F5344CB8AC3E}">
        <p14:creationId xmlns:p14="http://schemas.microsoft.com/office/powerpoint/2010/main" val="2615237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Oligometastaze—zaključak</a:t>
            </a:r>
          </a:p>
        </p:txBody>
      </p:sp>
      <p:sp>
        <p:nvSpPr>
          <p:cNvPr id="3" name="Content Placeholder 2"/>
          <p:cNvSpPr>
            <a:spLocks noGrp="1"/>
          </p:cNvSpPr>
          <p:nvPr>
            <p:ph sz="half" idx="1"/>
          </p:nvPr>
        </p:nvSpPr>
        <p:spPr/>
        <p:txBody>
          <a:bodyPr/>
          <a:lstStyle/>
          <a:p>
            <a:r>
              <a:rPr lang="sr-Latn-RS" dirty="0"/>
              <a:t>ograničen metaststski kapacitet</a:t>
            </a:r>
          </a:p>
          <a:p>
            <a:r>
              <a:rPr lang="sr-Latn-RS" dirty="0"/>
              <a:t>karakteristika mnogih tumora</a:t>
            </a:r>
          </a:p>
          <a:p>
            <a:r>
              <a:rPr lang="sr-Latn-RS" dirty="0"/>
              <a:t>benefit od lokalne terapije </a:t>
            </a:r>
          </a:p>
          <a:p>
            <a:r>
              <a:rPr lang="sr-Latn-RS" dirty="0"/>
              <a:t>pravilna selekcija </a:t>
            </a:r>
            <a:r>
              <a:rPr lang="sr-Latn-RS" dirty="0" smtClean="0"/>
              <a:t>pacijenata</a:t>
            </a:r>
          </a:p>
          <a:p>
            <a:endParaRPr lang="sr-Latn-RS" dirty="0"/>
          </a:p>
          <a:p>
            <a:r>
              <a:rPr lang="sr-Latn-RS" dirty="0" smtClean="0"/>
              <a:t>SBRT</a:t>
            </a:r>
          </a:p>
          <a:p>
            <a:endParaRPr lang="sr-Latn-RS" dirty="0"/>
          </a:p>
          <a:p>
            <a:r>
              <a:rPr lang="sr-Latn-RS" dirty="0" smtClean="0"/>
              <a:t>ISTRAŽIVANJA</a:t>
            </a:r>
            <a:r>
              <a:rPr lang="sr-Latn-RS" dirty="0"/>
              <a:t>!</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682740" y="1986979"/>
            <a:ext cx="4008120" cy="4163568"/>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32</a:t>
            </a:fld>
            <a:endParaRPr lang="sr-Latn-RS" dirty="0"/>
          </a:p>
        </p:txBody>
      </p:sp>
    </p:spTree>
    <p:extLst>
      <p:ext uri="{BB962C8B-B14F-4D97-AF65-F5344CB8AC3E}">
        <p14:creationId xmlns:p14="http://schemas.microsoft.com/office/powerpoint/2010/main" val="4017742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Hvala na pažnji!</a:t>
            </a:r>
            <a:endParaRPr lang="sr-Latn-RS" dirty="0"/>
          </a:p>
        </p:txBody>
      </p:sp>
      <p:sp>
        <p:nvSpPr>
          <p:cNvPr id="3" name="Text Placeholder 2"/>
          <p:cNvSpPr>
            <a:spLocks noGrp="1"/>
          </p:cNvSpPr>
          <p:nvPr>
            <p:ph type="body" idx="1"/>
          </p:nvPr>
        </p:nvSpPr>
        <p:spPr/>
        <p:txBody>
          <a:bodyPr/>
          <a:lstStyle/>
          <a:p>
            <a:endParaRPr lang="sr-Latn-RS" dirty="0"/>
          </a:p>
        </p:txBody>
      </p:sp>
      <p:sp>
        <p:nvSpPr>
          <p:cNvPr id="4" name="Footer Placeholder 3"/>
          <p:cNvSpPr>
            <a:spLocks noGrp="1"/>
          </p:cNvSpPr>
          <p:nvPr>
            <p:ph type="ftr" sz="quarter" idx="11"/>
          </p:nvPr>
        </p:nvSpPr>
        <p:spPr/>
        <p:txBody>
          <a:bodyPr/>
          <a:lstStyle/>
          <a:p>
            <a:r>
              <a:rPr lang="en-US" smtClean="0"/>
              <a:t>Vesna Plešinac Karapandžić | Predrag Petrašinović | Institut za onkologiju i radiologiju Srbije</a:t>
            </a:r>
            <a:endParaRPr lang="en-U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33</a:t>
            </a:fld>
            <a:endParaRPr lang="sr-Latn-RS" dirty="0"/>
          </a:p>
        </p:txBody>
      </p:sp>
    </p:spTree>
    <p:extLst>
      <p:ext uri="{BB962C8B-B14F-4D97-AF65-F5344CB8AC3E}">
        <p14:creationId xmlns:p14="http://schemas.microsoft.com/office/powerpoint/2010/main" val="152001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Osnova—biologija kancera</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353" y="2447007"/>
            <a:ext cx="6763694" cy="1781424"/>
          </a:xfrm>
        </p:spPr>
      </p:pic>
      <p:sp>
        <p:nvSpPr>
          <p:cNvPr id="6" name="Content Placeholder 5"/>
          <p:cNvSpPr>
            <a:spLocks noGrp="1"/>
          </p:cNvSpPr>
          <p:nvPr>
            <p:ph type="body" sz="half" idx="2"/>
          </p:nvPr>
        </p:nvSpPr>
        <p:spPr/>
        <p:txBody>
          <a:bodyPr>
            <a:normAutofit/>
          </a:bodyPr>
          <a:lstStyle/>
          <a:p>
            <a:pPr>
              <a:buFont typeface="Courier New" panose="02070309020205020404" pitchFamily="49" charset="0"/>
              <a:buChar char="o"/>
            </a:pPr>
            <a:r>
              <a:rPr lang="sr-Latn-RS" b="1" noProof="1"/>
              <a:t>KONTINUALNA teorija</a:t>
            </a:r>
          </a:p>
          <a:p>
            <a:pPr>
              <a:buFont typeface="Calibri" pitchFamily="34" charset="0"/>
              <a:buChar char="→"/>
            </a:pPr>
            <a:r>
              <a:rPr lang="sr-Latn-RS" b="1" noProof="1"/>
              <a:t>SPEKTRALNA teorija</a:t>
            </a:r>
          </a:p>
          <a:p>
            <a:pPr>
              <a:buFont typeface="Courier New" panose="02070309020205020404" pitchFamily="49" charset="0"/>
              <a:buChar char="o"/>
            </a:pPr>
            <a:r>
              <a:rPr lang="sr-Latn-RS" b="1" noProof="1"/>
              <a:t>SISTEMSKA teorija</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4</a:t>
            </a:fld>
            <a:endParaRPr lang="sr-Latn-RS" dirty="0"/>
          </a:p>
        </p:txBody>
      </p:sp>
      <p:cxnSp>
        <p:nvCxnSpPr>
          <p:cNvPr id="8" name="Straight Connector 7">
            <a:extLst>
              <a:ext uri="{FF2B5EF4-FFF2-40B4-BE49-F238E27FC236}">
                <a16:creationId xmlns:a16="http://schemas.microsoft.com/office/drawing/2014/main" xmlns="" id="{5EC768DF-89DC-43F2-8E81-CA0A4B405DE2}"/>
              </a:ext>
            </a:extLst>
          </p:cNvPr>
          <p:cNvCxnSpPr>
            <a:cxnSpLocks/>
          </p:cNvCxnSpPr>
          <p:nvPr/>
        </p:nvCxnSpPr>
        <p:spPr>
          <a:xfrm>
            <a:off x="739021" y="2777994"/>
            <a:ext cx="6492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5EC768DF-89DC-43F2-8E81-CA0A4B405DE2}"/>
              </a:ext>
            </a:extLst>
          </p:cNvPr>
          <p:cNvCxnSpPr>
            <a:cxnSpLocks/>
          </p:cNvCxnSpPr>
          <p:nvPr/>
        </p:nvCxnSpPr>
        <p:spPr>
          <a:xfrm>
            <a:off x="556141" y="314946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EC768DF-89DC-43F2-8E81-CA0A4B405DE2}"/>
              </a:ext>
            </a:extLst>
          </p:cNvPr>
          <p:cNvCxnSpPr>
            <a:cxnSpLocks/>
          </p:cNvCxnSpPr>
          <p:nvPr/>
        </p:nvCxnSpPr>
        <p:spPr>
          <a:xfrm>
            <a:off x="556141" y="347331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5EC768DF-89DC-43F2-8E81-CA0A4B405DE2}"/>
              </a:ext>
            </a:extLst>
          </p:cNvPr>
          <p:cNvCxnSpPr>
            <a:cxnSpLocks/>
          </p:cNvCxnSpPr>
          <p:nvPr/>
        </p:nvCxnSpPr>
        <p:spPr>
          <a:xfrm>
            <a:off x="556141" y="3816219"/>
            <a:ext cx="1828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984" y="5228512"/>
            <a:ext cx="5760720" cy="1248870"/>
          </a:xfrm>
          <a:prstGeom prst="rect">
            <a:avLst/>
          </a:prstGeom>
        </p:spPr>
      </p:pic>
      <p:sp>
        <p:nvSpPr>
          <p:cNvPr id="16" name="Rectangle 15">
            <a:extLst>
              <a:ext uri="{FF2B5EF4-FFF2-40B4-BE49-F238E27FC236}">
                <a16:creationId xmlns:a16="http://schemas.microsoft.com/office/drawing/2014/main" xmlns="" id="{EC5EE9C7-3D70-4444-BE03-58486F4716AA}"/>
              </a:ext>
            </a:extLst>
          </p:cNvPr>
          <p:cNvSpPr/>
          <p:nvPr/>
        </p:nvSpPr>
        <p:spPr>
          <a:xfrm>
            <a:off x="1617023" y="803437"/>
            <a:ext cx="4538358" cy="923330"/>
          </a:xfrm>
          <a:prstGeom prst="rect">
            <a:avLst/>
          </a:prstGeom>
          <a:noFill/>
        </p:spPr>
        <p:txBody>
          <a:bodyPr wrap="none" lIns="91440" tIns="45720" rIns="91440" bIns="45720">
            <a:spAutoFit/>
          </a:bodyPr>
          <a:lstStyle/>
          <a:p>
            <a:pPr algn="ctr"/>
            <a:r>
              <a:rPr lang="sr-Latn-RS" sz="5400" b="0" u="sng" cap="small" spc="0" dirty="0">
                <a:ln w="18415" cmpd="sng">
                  <a:solidFill>
                    <a:srgbClr val="FFFFFF"/>
                  </a:solidFill>
                  <a:prstDash val="solid"/>
                </a:ln>
                <a:solidFill>
                  <a:srgbClr val="FFFFFF"/>
                </a:solidFill>
              </a:rPr>
              <a:t>Negde između!!!</a:t>
            </a:r>
            <a:endParaRPr lang="en-US" sz="5400" b="0" u="sng" cap="small" spc="0"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712037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Osnova—biologija tumora</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57658" y="274320"/>
            <a:ext cx="7057084" cy="6126480"/>
          </a:xfrm>
        </p:spPr>
      </p:pic>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sr-Latn-RS" noProof="1"/>
              <a:t>Višestenpeni proces</a:t>
            </a:r>
          </a:p>
          <a:p>
            <a:pPr marL="342900" indent="-342900">
              <a:buFont typeface="Arial" panose="020B0604020202020204" pitchFamily="34" charset="0"/>
              <a:buChar char="•"/>
            </a:pPr>
            <a:r>
              <a:rPr lang="sr-Latn-RS" noProof="1"/>
              <a:t>Evolucija</a:t>
            </a:r>
          </a:p>
          <a:p>
            <a:pPr marL="342900" indent="-342900">
              <a:buFont typeface="Arial" panose="020B0604020202020204" pitchFamily="34" charset="0"/>
              <a:buChar char="•"/>
            </a:pPr>
            <a:r>
              <a:rPr lang="sr-Latn-RS" noProof="1"/>
              <a:t>Ograničene genetske promene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20" y="4206240"/>
            <a:ext cx="4431361" cy="20116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5</a:t>
            </a:fld>
            <a:endParaRPr lang="sr-Latn-RS" dirty="0"/>
          </a:p>
        </p:txBody>
      </p:sp>
      <p:pic>
        <p:nvPicPr>
          <p:cNvPr id="3" name="Picture 2">
            <a:extLst>
              <a:ext uri="{FF2B5EF4-FFF2-40B4-BE49-F238E27FC236}">
                <a16:creationId xmlns:a16="http://schemas.microsoft.com/office/drawing/2014/main" xmlns="" id="{3245C3A4-8DFF-4C85-83BA-B6924904EA89}"/>
              </a:ext>
            </a:extLst>
          </p:cNvPr>
          <p:cNvPicPr>
            <a:picLocks noChangeAspect="1"/>
          </p:cNvPicPr>
          <p:nvPr/>
        </p:nvPicPr>
        <p:blipFill>
          <a:blip r:embed="rId5"/>
          <a:stretch>
            <a:fillRect/>
          </a:stretch>
        </p:blipFill>
        <p:spPr>
          <a:xfrm>
            <a:off x="8131703" y="306204"/>
            <a:ext cx="3346994" cy="926672"/>
          </a:xfrm>
          <a:prstGeom prst="rect">
            <a:avLst/>
          </a:prstGeom>
        </p:spPr>
      </p:pic>
    </p:spTree>
    <p:extLst>
      <p:ext uri="{BB962C8B-B14F-4D97-AF65-F5344CB8AC3E}">
        <p14:creationId xmlns:p14="http://schemas.microsoft.com/office/powerpoint/2010/main" val="87188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	</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2235165"/>
            <a:ext cx="7406640" cy="2134450"/>
          </a:xfrm>
        </p:spPr>
      </p:pic>
      <p:sp>
        <p:nvSpPr>
          <p:cNvPr id="4" name="Text Placeholder 3"/>
          <p:cNvSpPr>
            <a:spLocks noGrp="1"/>
          </p:cNvSpPr>
          <p:nvPr>
            <p:ph type="body" sz="half" idx="2"/>
          </p:nvPr>
        </p:nvSpPr>
        <p:spPr/>
        <p:txBody>
          <a:bodyPr/>
          <a:lstStyle/>
          <a:p>
            <a:r>
              <a:rPr lang="sr-Latn-RS" noProof="1"/>
              <a:t>Negde između</a:t>
            </a:r>
            <a:endParaRPr lang="sr-Latn-RS" cap="small" noProof="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424" y="5382130"/>
            <a:ext cx="7132320" cy="1093914"/>
          </a:xfrm>
          <a:prstGeom prst="rect">
            <a:avLst/>
          </a:prstGeom>
        </p:spPr>
      </p:pic>
      <p:cxnSp>
        <p:nvCxnSpPr>
          <p:cNvPr id="12" name="Straight Connector 11"/>
          <p:cNvCxnSpPr/>
          <p:nvPr/>
        </p:nvCxnSpPr>
        <p:spPr>
          <a:xfrm>
            <a:off x="5825965" y="2825073"/>
            <a:ext cx="170142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527386" y="2825073"/>
            <a:ext cx="0" cy="9144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036478" y="3739558"/>
            <a:ext cx="14909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36478" y="3739558"/>
            <a:ext cx="0" cy="3172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48717" y="4056770"/>
            <a:ext cx="578776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48717" y="3130854"/>
            <a:ext cx="0" cy="925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8717" y="3130854"/>
            <a:ext cx="55772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25965" y="2825073"/>
            <a:ext cx="0" cy="3057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884290" y="3076914"/>
            <a:ext cx="159229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7384" y="3389482"/>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6598" y="3689547"/>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17384" y="3992470"/>
            <a:ext cx="56825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2" name="Group 41"/>
          <p:cNvGrpSpPr>
            <a:grpSpLocks noChangeAspect="1"/>
          </p:cNvGrpSpPr>
          <p:nvPr/>
        </p:nvGrpSpPr>
        <p:grpSpPr>
          <a:xfrm>
            <a:off x="1720530" y="147710"/>
            <a:ext cx="4331340" cy="2011680"/>
            <a:chOff x="350520" y="266212"/>
            <a:chExt cx="4593845" cy="2133600"/>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 y="266212"/>
              <a:ext cx="2143125" cy="2133600"/>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9370" y="266212"/>
              <a:ext cx="2364995" cy="2130552"/>
            </a:xfrm>
            <a:prstGeom prst="rect">
              <a:avLst/>
            </a:prstGeom>
          </p:spPr>
        </p:pic>
      </p:grpSp>
      <p:sp>
        <p:nvSpPr>
          <p:cNvPr id="43" name="TextBox 42"/>
          <p:cNvSpPr txBox="1"/>
          <p:nvPr/>
        </p:nvSpPr>
        <p:spPr>
          <a:xfrm>
            <a:off x="698510" y="830385"/>
            <a:ext cx="966931" cy="646331"/>
          </a:xfrm>
          <a:prstGeom prst="rect">
            <a:avLst/>
          </a:prstGeom>
          <a:noFill/>
        </p:spPr>
        <p:txBody>
          <a:bodyPr wrap="none" rtlCol="0">
            <a:spAutoFit/>
          </a:bodyPr>
          <a:lstStyle/>
          <a:p>
            <a:r>
              <a:rPr lang="sr-Latn-RS" dirty="0"/>
              <a:t>Samuel</a:t>
            </a:r>
          </a:p>
          <a:p>
            <a:r>
              <a:rPr lang="sr-Latn-RS" dirty="0"/>
              <a:t>Hellman</a:t>
            </a:r>
          </a:p>
        </p:txBody>
      </p:sp>
      <p:sp>
        <p:nvSpPr>
          <p:cNvPr id="44" name="TextBox 43"/>
          <p:cNvSpPr txBox="1"/>
          <p:nvPr/>
        </p:nvSpPr>
        <p:spPr>
          <a:xfrm>
            <a:off x="6089972" y="830385"/>
            <a:ext cx="1566006" cy="646331"/>
          </a:xfrm>
          <a:prstGeom prst="rect">
            <a:avLst/>
          </a:prstGeom>
          <a:noFill/>
        </p:spPr>
        <p:txBody>
          <a:bodyPr wrap="none" rtlCol="0">
            <a:spAutoFit/>
          </a:bodyPr>
          <a:lstStyle/>
          <a:p>
            <a:r>
              <a:rPr lang="sr-Latn-RS" dirty="0"/>
              <a:t>Ralph </a:t>
            </a:r>
          </a:p>
          <a:p>
            <a:r>
              <a:rPr lang="sr-Latn-RS" dirty="0"/>
              <a:t>Weichselbaum</a:t>
            </a:r>
          </a:p>
        </p:txBody>
      </p:sp>
      <p:sp>
        <p:nvSpPr>
          <p:cNvPr id="13" name="Footer Placeholder 12"/>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5" name="Slide Number Placeholder 14"/>
          <p:cNvSpPr>
            <a:spLocks noGrp="1"/>
          </p:cNvSpPr>
          <p:nvPr>
            <p:ph type="sldNum" sz="quarter" idx="12"/>
          </p:nvPr>
        </p:nvSpPr>
        <p:spPr/>
        <p:txBody>
          <a:bodyPr/>
          <a:lstStyle/>
          <a:p>
            <a:fld id="{CA8D9AD5-F248-4919-864A-CFD76CC027D6}" type="slidenum">
              <a:rPr lang="sr-Latn-RS" smtClean="0"/>
              <a:t>6</a:t>
            </a:fld>
            <a:endParaRPr lang="sr-Latn-RS" dirty="0"/>
          </a:p>
        </p:txBody>
      </p:sp>
      <p:sp>
        <p:nvSpPr>
          <p:cNvPr id="7" name="Rectangle 6"/>
          <p:cNvSpPr/>
          <p:nvPr/>
        </p:nvSpPr>
        <p:spPr>
          <a:xfrm>
            <a:off x="306598" y="4331487"/>
            <a:ext cx="9437135" cy="923330"/>
          </a:xfrm>
          <a:prstGeom prst="rect">
            <a:avLst/>
          </a:prstGeom>
        </p:spPr>
        <p:txBody>
          <a:bodyPr wrap="none">
            <a:spAutoFit/>
          </a:bodyPr>
          <a:lstStyle/>
          <a:p>
            <a:pPr algn="ctr"/>
            <a:r>
              <a:rPr lang="sr-Latn-RS" sz="5400" u="sng" cap="small" dirty="0">
                <a:ln w="18415" cmpd="sng">
                  <a:solidFill>
                    <a:srgbClr val="FFFFFF"/>
                  </a:solidFill>
                  <a:prstDash val="solid"/>
                </a:ln>
                <a:solidFill>
                  <a:srgbClr val="FFFFFF"/>
                </a:solidFill>
              </a:rPr>
              <a:t>Ograničen metastatski kapacitet!!!</a:t>
            </a:r>
            <a:endParaRPr lang="en-US" sz="5400" u="sng" cap="small"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3287817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50"/>
                                        <p:tgtEl>
                                          <p:spTgt spid="3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175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250"/>
                                        <p:tgtEl>
                                          <p:spTgt spid="26"/>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250"/>
                                        <p:tgtEl>
                                          <p:spTgt spid="14"/>
                                        </p:tgtEl>
                                      </p:cBhvr>
                                    </p:animEffect>
                                  </p:childTnLst>
                                </p:cTn>
                              </p:par>
                            </p:childTnLst>
                          </p:cTn>
                        </p:par>
                        <p:par>
                          <p:cTn id="32" fill="hold">
                            <p:stCondLst>
                              <p:cond delay="2750"/>
                            </p:stCondLst>
                            <p:childTnLst>
                              <p:par>
                                <p:cTn id="33" presetID="22" presetClass="entr" presetSubtype="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par>
                          <p:cTn id="36" fill="hold">
                            <p:stCondLst>
                              <p:cond delay="325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250"/>
                                        <p:tgtEl>
                                          <p:spTgt spid="1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right)">
                                      <p:cBhvr>
                                        <p:cTn id="43" dur="500"/>
                                        <p:tgtEl>
                                          <p:spTgt spid="20"/>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250"/>
                                        <p:tgtEl>
                                          <p:spTgt spid="22"/>
                                        </p:tgtEl>
                                      </p:cBhvr>
                                    </p:animEffect>
                                  </p:childTnLst>
                                </p:cTn>
                              </p:par>
                            </p:childTnLst>
                          </p:cTn>
                        </p:par>
                        <p:par>
                          <p:cTn id="48" fill="hold">
                            <p:stCondLst>
                              <p:cond delay="425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Posledice i značaj oligometastaza </a:t>
            </a:r>
          </a:p>
        </p:txBody>
      </p:sp>
      <p:sp>
        <p:nvSpPr>
          <p:cNvPr id="3" name="Content Placeholder 2"/>
          <p:cNvSpPr>
            <a:spLocks noGrp="1"/>
          </p:cNvSpPr>
          <p:nvPr>
            <p:ph sz="half" idx="1"/>
          </p:nvPr>
        </p:nvSpPr>
        <p:spPr/>
        <p:txBody>
          <a:bodyPr>
            <a:normAutofit/>
          </a:bodyPr>
          <a:lstStyle/>
          <a:p>
            <a:r>
              <a:rPr lang="sr-Latn-RS" noProof="1"/>
              <a:t>lokalna terapija—benefit</a:t>
            </a:r>
          </a:p>
          <a:p>
            <a:r>
              <a:rPr lang="sr-Latn-RS" noProof="1"/>
              <a:t>„window of opportunity“</a:t>
            </a:r>
          </a:p>
          <a:p>
            <a:r>
              <a:rPr lang="sr-Latn-RS" noProof="1"/>
              <a:t>kurativni pristup!?</a:t>
            </a:r>
          </a:p>
          <a:p>
            <a:endParaRPr lang="sr-Latn-RS" noProof="1"/>
          </a:p>
          <a:p>
            <a:r>
              <a:rPr lang="sr-Latn-RS" noProof="1"/>
              <a:t>prevalenca</a:t>
            </a:r>
          </a:p>
          <a:p>
            <a:r>
              <a:rPr lang="sr-Latn-RS" noProof="1"/>
              <a:t>dijagnosticke metode</a:t>
            </a:r>
          </a:p>
          <a:p>
            <a:r>
              <a:rPr lang="sr-Latn-RS" noProof="1"/>
              <a:t>rana detekcija</a:t>
            </a:r>
          </a:p>
        </p:txBody>
      </p:sp>
      <p:sp>
        <p:nvSpPr>
          <p:cNvPr id="6" name="Footer Placeholder 5"/>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7" name="Slide Number Placeholder 6"/>
          <p:cNvSpPr>
            <a:spLocks noGrp="1"/>
          </p:cNvSpPr>
          <p:nvPr>
            <p:ph type="sldNum" sz="quarter" idx="12"/>
          </p:nvPr>
        </p:nvSpPr>
        <p:spPr/>
        <p:txBody>
          <a:bodyPr/>
          <a:lstStyle/>
          <a:p>
            <a:fld id="{0D06EF73-9DB8-4763-865F-2F88181A4732}" type="slidenum">
              <a:rPr lang="sr-Latn-RS" smtClean="0"/>
              <a:t>7</a:t>
            </a:fld>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7920" y="2332634"/>
            <a:ext cx="4937760" cy="3472891"/>
          </a:xfrm>
        </p:spPr>
      </p:pic>
    </p:spTree>
    <p:extLst>
      <p:ext uri="{BB962C8B-B14F-4D97-AF65-F5344CB8AC3E}">
        <p14:creationId xmlns:p14="http://schemas.microsoft.com/office/powerpoint/2010/main" val="276243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Evolucija kancera</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407107"/>
            <a:ext cx="7406640" cy="5860906"/>
          </a:xfrm>
        </p:spPr>
      </p:pic>
      <p:sp>
        <p:nvSpPr>
          <p:cNvPr id="4" name="Text Placeholder 3"/>
          <p:cNvSpPr>
            <a:spLocks noGrp="1"/>
          </p:cNvSpPr>
          <p:nvPr>
            <p:ph type="body" sz="half" idx="2"/>
          </p:nvPr>
        </p:nvSpPr>
        <p:spPr/>
        <p:txBody>
          <a:bodyPr/>
          <a:lstStyle/>
          <a:p>
            <a:r>
              <a:rPr lang="sr-Latn-RS" dirty="0"/>
              <a:t>Terapijske opcije</a:t>
            </a:r>
          </a:p>
          <a:p>
            <a:pPr marL="342900" indent="-342900">
              <a:buFont typeface="Arial" pitchFamily="34" charset="0"/>
              <a:buChar char="•"/>
            </a:pPr>
            <a:r>
              <a:rPr lang="sr-Latn-RS" dirty="0"/>
              <a:t>hirurgija—</a:t>
            </a:r>
            <a:r>
              <a:rPr lang="sr-Latn-RS" dirty="0" err="1"/>
              <a:t>resekcija</a:t>
            </a:r>
            <a:r>
              <a:rPr lang="sr-Latn-RS" dirty="0"/>
              <a:t> metastaza</a:t>
            </a:r>
          </a:p>
          <a:p>
            <a:pPr marL="342900" indent="-342900">
              <a:buFont typeface="Arial" pitchFamily="34" charset="0"/>
              <a:buChar char="•"/>
            </a:pPr>
            <a:r>
              <a:rPr lang="sr-Latn-RS" dirty="0" err="1"/>
              <a:t>radioterapija</a:t>
            </a:r>
            <a:r>
              <a:rPr lang="sr-Latn-RS" dirty="0"/>
              <a:t>—</a:t>
            </a:r>
            <a:r>
              <a:rPr lang="sr-Latn-RS" dirty="0" err="1"/>
              <a:t>stereotaksična</a:t>
            </a:r>
            <a:r>
              <a:rPr lang="sr-Latn-RS" dirty="0"/>
              <a:t> </a:t>
            </a:r>
            <a:r>
              <a:rPr lang="sr-Latn-RS" dirty="0" err="1"/>
              <a:t>radioterapija</a:t>
            </a:r>
            <a:endParaRPr lang="sr-Latn-RS" dirty="0"/>
          </a:p>
          <a:p>
            <a:endParaRPr lang="sr-Latn-RS" dirty="0"/>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8</a:t>
            </a:fld>
            <a:endParaRPr lang="sr-Latn-RS" dirty="0"/>
          </a:p>
        </p:txBody>
      </p:sp>
      <p:sp>
        <p:nvSpPr>
          <p:cNvPr id="8" name="Oval 7"/>
          <p:cNvSpPr/>
          <p:nvPr/>
        </p:nvSpPr>
        <p:spPr>
          <a:xfrm>
            <a:off x="5356640" y="2114550"/>
            <a:ext cx="944880" cy="3213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Oval 8"/>
          <p:cNvSpPr/>
          <p:nvPr/>
        </p:nvSpPr>
        <p:spPr>
          <a:xfrm>
            <a:off x="5356640" y="5220970"/>
            <a:ext cx="944880" cy="504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228" y="5406420"/>
            <a:ext cx="5669280" cy="1086577"/>
          </a:xfrm>
          <a:prstGeom prst="rect">
            <a:avLst/>
          </a:prstGeom>
        </p:spPr>
      </p:pic>
    </p:spTree>
    <p:extLst>
      <p:ext uri="{BB962C8B-B14F-4D97-AF65-F5344CB8AC3E}">
        <p14:creationId xmlns:p14="http://schemas.microsoft.com/office/powerpoint/2010/main" val="2908111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315934" y="274320"/>
            <a:ext cx="5140531" cy="6126479"/>
          </a:xfrm>
        </p:spPr>
      </p:pic>
      <p:sp>
        <p:nvSpPr>
          <p:cNvPr id="4" name="Text Placeholder 3"/>
          <p:cNvSpPr>
            <a:spLocks noGrp="1"/>
          </p:cNvSpPr>
          <p:nvPr>
            <p:ph type="body" sz="half" idx="2"/>
          </p:nvPr>
        </p:nvSpPr>
        <p:spPr/>
        <p:txBody>
          <a:bodyPr/>
          <a:lstStyle/>
          <a:p>
            <a:r>
              <a:rPr lang="sr-Latn-RS" noProof="1"/>
              <a:t>Resekcija metastaza kolorektalnog karcinoma u jetri</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9</a:t>
            </a:fld>
            <a:endParaRPr lang="sr-Latn-RS" dirty="0"/>
          </a:p>
        </p:txBody>
      </p:sp>
      <p:grpSp>
        <p:nvGrpSpPr>
          <p:cNvPr id="21" name="Group 20"/>
          <p:cNvGrpSpPr/>
          <p:nvPr/>
        </p:nvGrpSpPr>
        <p:grpSpPr>
          <a:xfrm>
            <a:off x="4964429" y="1123950"/>
            <a:ext cx="1266824" cy="4766845"/>
            <a:chOff x="4964429" y="1123950"/>
            <a:chExt cx="1266824" cy="4766845"/>
          </a:xfrm>
        </p:grpSpPr>
        <p:sp>
          <p:nvSpPr>
            <p:cNvPr id="3" name="Rounded Rectangle 2"/>
            <p:cNvSpPr/>
            <p:nvPr/>
          </p:nvSpPr>
          <p:spPr>
            <a:xfrm>
              <a:off x="4964429" y="112395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Rounded Rectangle 8"/>
            <p:cNvSpPr/>
            <p:nvPr/>
          </p:nvSpPr>
          <p:spPr>
            <a:xfrm>
              <a:off x="5916928" y="1369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ounded Rectangle 9"/>
            <p:cNvSpPr/>
            <p:nvPr/>
          </p:nvSpPr>
          <p:spPr>
            <a:xfrm>
              <a:off x="5916928" y="1770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4964429" y="21697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5916928" y="257174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5916928" y="2815586"/>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5916928" y="337660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4964429" y="36204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6" name="Rounded Rectangle 15"/>
            <p:cNvSpPr/>
            <p:nvPr/>
          </p:nvSpPr>
          <p:spPr>
            <a:xfrm>
              <a:off x="5916928" y="402430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5916928" y="44205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5916928" y="4825353"/>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9" name="Rounded Rectangle 18"/>
            <p:cNvSpPr/>
            <p:nvPr/>
          </p:nvSpPr>
          <p:spPr>
            <a:xfrm>
              <a:off x="4964429" y="506062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0" name="Rounded Rectangle 19"/>
            <p:cNvSpPr/>
            <p:nvPr/>
          </p:nvSpPr>
          <p:spPr>
            <a:xfrm>
              <a:off x="4964429" y="570982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338927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nded Design Teal 16x9">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eal banded presentation (widescreen).potx" id="{B406ACAC-00B1-42BF-BB2F-E3D15ABECF6C}" vid="{0B02E048-6427-466F-87B7-97BF0689D5BD}"/>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B0D886-CB8D-4564-A797-C05BC7D513A8}">
  <ds:schemaRefs>
    <ds:schemaRef ds:uri="http://purl.org/dc/elements/1.1/"/>
    <ds:schemaRef ds:uri="40262f94-9f35-4ac3-9a90-690165a166b7"/>
    <ds:schemaRef ds:uri="http://www.w3.org/XML/1998/namespace"/>
    <ds:schemaRef ds:uri="a4f35948-e619-41b3-aa29-22878b09cfd2"/>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ED65A2C9-CB67-4F36-A412-EEC1AD297F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C2023F-644C-4F7E-8E8C-CDBE4A63C7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Austin</Template>
  <TotalTime>5652</TotalTime>
  <Words>3017</Words>
  <Application>Microsoft Office PowerPoint</Application>
  <PresentationFormat>Custom</PresentationFormat>
  <Paragraphs>321</Paragraphs>
  <Slides>33</Slides>
  <Notes>32</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Banded Design Teal 16x9</vt:lpstr>
      <vt:lpstr>Radioterapija  oligometastatske bolesti</vt:lpstr>
      <vt:lpstr>Metastaze</vt:lpstr>
      <vt:lpstr>Oligometastaze</vt:lpstr>
      <vt:lpstr>Osnova—biologija kancera</vt:lpstr>
      <vt:lpstr>Osnova—biologija tumora</vt:lpstr>
      <vt:lpstr>Oligometastaze </vt:lpstr>
      <vt:lpstr>Posledice i značaj oligometastaza </vt:lpstr>
      <vt:lpstr>Evolucija kancera</vt:lpstr>
      <vt:lpstr>Hirurgija—rezultati lokalne terapije</vt:lpstr>
      <vt:lpstr>Hirurgija—rezultati lokalne terapije</vt:lpstr>
      <vt:lpstr>Hirurgija—selekcija pacijenata</vt:lpstr>
      <vt:lpstr>Hirurgija—prognostički faktori</vt:lpstr>
      <vt:lpstr>Stereotaksična radioterapija</vt:lpstr>
      <vt:lpstr>SBRT</vt:lpstr>
      <vt:lpstr>SBRT—radiobiologija</vt:lpstr>
      <vt:lpstr>SBRT—rezultati</vt:lpstr>
      <vt:lpstr>SBRT—rezultati</vt:lpstr>
      <vt:lpstr>SBRT—selekcija pacijenata</vt:lpstr>
      <vt:lpstr>SBRT—prognostički faktori</vt:lpstr>
      <vt:lpstr>SBRT—prognostički faktori</vt:lpstr>
      <vt:lpstr>SBRT—prognostički faktori</vt:lpstr>
      <vt:lpstr>SBRT—prognostički faktori</vt:lpstr>
      <vt:lpstr>SBRT—prognostički faktori</vt:lpstr>
      <vt:lpstr>SBRT—prognostički faktori</vt:lpstr>
      <vt:lpstr>SBRT—prognostički faktori</vt:lpstr>
      <vt:lpstr>SBRT</vt:lpstr>
      <vt:lpstr>SBRT—pozicioniranje</vt:lpstr>
      <vt:lpstr>SBRT—imidžing</vt:lpstr>
      <vt:lpstr>SBRT—delineacija</vt:lpstr>
      <vt:lpstr>SBRT—aranžman polja</vt:lpstr>
      <vt:lpstr>SBRT—tretman</vt:lpstr>
      <vt:lpstr>Oligometastaze—zaključak</vt:lpstr>
      <vt:lpstr>Hvala na pažnji!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Pedja</dc:creator>
  <cp:lastModifiedBy>Vozd</cp:lastModifiedBy>
  <cp:revision>287</cp:revision>
  <dcterms:created xsi:type="dcterms:W3CDTF">2017-10-25T20:41:26Z</dcterms:created>
  <dcterms:modified xsi:type="dcterms:W3CDTF">2018-03-20T23:42:19Z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